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010D7DB-165B-4D4C-B75C-C5289FAA2A86}" type="datetimeFigureOut">
              <a:rPr lang="en-US" smtClean="0"/>
              <a:pPr/>
              <a:t>4/30/2012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DB38598-BCFF-4A52-A5D8-8FEAF8F252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10D7DB-165B-4D4C-B75C-C5289FAA2A86}" type="datetimeFigureOut">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38598-BCFF-4A52-A5D8-8FEAF8F252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10D7DB-165B-4D4C-B75C-C5289FAA2A86}" type="datetimeFigureOut">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38598-BCFF-4A52-A5D8-8FEAF8F252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10D7DB-165B-4D4C-B75C-C5289FAA2A86}" type="datetimeFigureOut">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38598-BCFF-4A52-A5D8-8FEAF8F252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10D7DB-165B-4D4C-B75C-C5289FAA2A86}" type="datetimeFigureOut">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38598-BCFF-4A52-A5D8-8FEAF8F252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10D7DB-165B-4D4C-B75C-C5289FAA2A86}" type="datetimeFigureOut">
              <a:rPr lang="en-US" smtClean="0"/>
              <a:pPr/>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38598-BCFF-4A52-A5D8-8FEAF8F252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010D7DB-165B-4D4C-B75C-C5289FAA2A86}" type="datetimeFigureOut">
              <a:rPr lang="en-US" smtClean="0"/>
              <a:pPr/>
              <a:t>4/30/2012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B38598-BCFF-4A52-A5D8-8FEAF8F252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10D7DB-165B-4D4C-B75C-C5289FAA2A86}" type="datetimeFigureOut">
              <a:rPr lang="en-US" smtClean="0"/>
              <a:pPr/>
              <a:t>4/30/2012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B38598-BCFF-4A52-A5D8-8FEAF8F252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0D7DB-165B-4D4C-B75C-C5289FAA2A86}" type="datetimeFigureOut">
              <a:rPr lang="en-US" smtClean="0"/>
              <a:pPr/>
              <a:t>4/30/2012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B38598-BCFF-4A52-A5D8-8FEAF8F252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10D7DB-165B-4D4C-B75C-C5289FAA2A86}" type="datetimeFigureOut">
              <a:rPr lang="en-US" smtClean="0"/>
              <a:pPr/>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38598-BCFF-4A52-A5D8-8FEAF8F252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10D7DB-165B-4D4C-B75C-C5289FAA2A86}" type="datetimeFigureOut">
              <a:rPr lang="en-US" smtClean="0"/>
              <a:pPr/>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DB38598-BCFF-4A52-A5D8-8FEAF8F2524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010D7DB-165B-4D4C-B75C-C5289FAA2A86}" type="datetimeFigureOut">
              <a:rPr lang="en-US" smtClean="0"/>
              <a:pPr/>
              <a:t>4/30/2012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B38598-BCFF-4A52-A5D8-8FEAF8F2524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Grants Department</a:t>
            </a:r>
            <a:endParaRPr lang="en-US" dirty="0"/>
          </a:p>
        </p:txBody>
      </p:sp>
      <p:sp>
        <p:nvSpPr>
          <p:cNvPr id="3" name="Subtitle 2"/>
          <p:cNvSpPr>
            <a:spLocks noGrp="1"/>
          </p:cNvSpPr>
          <p:nvPr>
            <p:ph type="subTitle" idx="1"/>
          </p:nvPr>
        </p:nvSpPr>
        <p:spPr/>
        <p:txBody>
          <a:bodyPr/>
          <a:lstStyle/>
          <a:p>
            <a:r>
              <a:rPr lang="en-US" dirty="0" smtClean="0"/>
              <a:t>JoAnne M. </a:t>
            </a:r>
            <a:r>
              <a:rPr lang="en-US" dirty="0" err="1" smtClean="0"/>
              <a:t>Fassinger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Project Description</a:t>
            </a:r>
            <a:endParaRPr lang="en-US" dirty="0"/>
          </a:p>
        </p:txBody>
      </p:sp>
      <p:sp>
        <p:nvSpPr>
          <p:cNvPr id="3" name="Content Placeholder 2"/>
          <p:cNvSpPr>
            <a:spLocks noGrp="1"/>
          </p:cNvSpPr>
          <p:nvPr>
            <p:ph idx="1"/>
          </p:nvPr>
        </p:nvSpPr>
        <p:spPr/>
        <p:txBody>
          <a:bodyPr>
            <a:normAutofit/>
          </a:bodyPr>
          <a:lstStyle/>
          <a:p>
            <a:r>
              <a:rPr lang="en-US" dirty="0" smtClean="0"/>
              <a:t>This section of your proposal should have five subsections: objectives, methods, staffing/administration, evaluation, and sustainability. Together, objectives and methods dictate staffing and administrative requirements. They then become the focus of the evaluation to assess the results of the project. The project's sustainability flows directly from its success, hence its ability to attract other support.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sp>
        <p:nvSpPr>
          <p:cNvPr id="3" name="Content Placeholder 2"/>
          <p:cNvSpPr>
            <a:spLocks noGrp="1"/>
          </p:cNvSpPr>
          <p:nvPr>
            <p:ph idx="1"/>
          </p:nvPr>
        </p:nvSpPr>
        <p:spPr/>
        <p:txBody>
          <a:bodyPr>
            <a:normAutofit/>
          </a:bodyPr>
          <a:lstStyle/>
          <a:p>
            <a:r>
              <a:rPr lang="en-US" dirty="0" smtClean="0"/>
              <a:t>The budget for your proposal </a:t>
            </a:r>
            <a:r>
              <a:rPr lang="en-US" dirty="0" smtClean="0"/>
              <a:t>is a detailed listing of the expenses </a:t>
            </a:r>
            <a:r>
              <a:rPr lang="en-US" dirty="0" smtClean="0"/>
              <a:t>for the project. This will include items such as Salaries/Wages, Fringe Benefits, Supplies, Equipment, Travel and Indirect costs.</a:t>
            </a:r>
          </a:p>
          <a:p>
            <a:r>
              <a:rPr lang="en-US" dirty="0" smtClean="0"/>
              <a:t>A budget narrative will also be need to explain in detail each line item of your budget showing how you derived at the cost.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Information</a:t>
            </a:r>
            <a:endParaRPr lang="en-US" dirty="0"/>
          </a:p>
        </p:txBody>
      </p:sp>
      <p:sp>
        <p:nvSpPr>
          <p:cNvPr id="3" name="Content Placeholder 2"/>
          <p:cNvSpPr>
            <a:spLocks noGrp="1"/>
          </p:cNvSpPr>
          <p:nvPr>
            <p:ph idx="1"/>
          </p:nvPr>
        </p:nvSpPr>
        <p:spPr/>
        <p:txBody>
          <a:bodyPr/>
          <a:lstStyle/>
          <a:p>
            <a:r>
              <a:rPr lang="en-US" dirty="0" smtClean="0"/>
              <a:t>A summary </a:t>
            </a:r>
            <a:r>
              <a:rPr lang="en-US" dirty="0" smtClean="0"/>
              <a:t>of your nonprofit organization </a:t>
            </a:r>
            <a:r>
              <a:rPr lang="en-US" dirty="0" smtClean="0"/>
              <a:t>and a CV for the project director, should </a:t>
            </a:r>
            <a:r>
              <a:rPr lang="en-US" dirty="0" smtClean="0"/>
              <a:t>come at the end of your </a:t>
            </a:r>
            <a:r>
              <a:rPr lang="en-US" dirty="0" smtClean="0"/>
              <a:t>proposal.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Proposal</a:t>
            </a:r>
            <a:endParaRPr lang="en-US" dirty="0"/>
          </a:p>
        </p:txBody>
      </p:sp>
      <p:sp>
        <p:nvSpPr>
          <p:cNvPr id="3" name="Content Placeholder 2"/>
          <p:cNvSpPr>
            <a:spLocks noGrp="1"/>
          </p:cNvSpPr>
          <p:nvPr>
            <p:ph idx="1"/>
          </p:nvPr>
        </p:nvSpPr>
        <p:spPr/>
        <p:txBody>
          <a:bodyPr>
            <a:normAutofit/>
          </a:bodyPr>
          <a:lstStyle/>
          <a:p>
            <a:r>
              <a:rPr lang="en-US" dirty="0" smtClean="0"/>
              <a:t>The funding source will determine the format of your proposal. It may be a small-scale </a:t>
            </a:r>
            <a:r>
              <a:rPr lang="en-US" dirty="0" smtClean="0"/>
              <a:t>letter format proposal, or the type of request might not require all of the proposal components or the components in the sequence recommended here. The guidelines and policies of individual funders will be your ultimate guide</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This section is also the place to make a final appeal for your project. Briefly reiterate what your nonprofit wants to do and why it is important. Underscore why your organization needs funding to accomplish it. </a:t>
            </a:r>
            <a:r>
              <a:rPr lang="en-US" smtClean="0"/>
              <a:t>Do not </a:t>
            </a:r>
            <a:r>
              <a:rPr lang="en-US" dirty="0" smtClean="0"/>
              <a:t>be afraid at this stage to use a bit of emotion to solidify your case.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55000" lnSpcReduction="20000"/>
          </a:bodyPr>
          <a:lstStyle/>
          <a:p>
            <a:r>
              <a:rPr lang="en-US" sz="4000" dirty="0" smtClean="0"/>
              <a:t>The process of planning and research on, outreach to, and development of potential foundation and corporate donors. This process is grounded in the assurance that a partnership should develop between the organization and the donor. When you spend a great deal of your time seeking money, it is hard to remember that it can also be difficult to give money away. In fact, the dollars contributed by a foundation or corporation have no value until they are attached to solid programs in the nonprofit sector.</a:t>
            </a:r>
          </a:p>
          <a:p>
            <a:r>
              <a:rPr lang="en-US" sz="4000" dirty="0" smtClean="0"/>
              <a:t>A step-by-step process in the search for private and/or public </a:t>
            </a:r>
            <a:r>
              <a:rPr lang="en-US" sz="4000" dirty="0" smtClean="0"/>
              <a:t>dollars, takes </a:t>
            </a:r>
            <a:r>
              <a:rPr lang="en-US" sz="4000" dirty="0" smtClean="0"/>
              <a:t>time and persistence to </a:t>
            </a:r>
            <a:r>
              <a:rPr lang="en-US" sz="4000" dirty="0" smtClean="0"/>
              <a:t>success. </a:t>
            </a:r>
            <a:r>
              <a:rPr lang="en-US" sz="4000" dirty="0" smtClean="0"/>
              <a:t>After you have written a proposal, it could take as long as a year to obtain the funds needed to carry it out. And even a perfectly written proposal submitted to the right prospect might be rejected for any number of reasons.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idx="1"/>
          </p:nvPr>
        </p:nvSpPr>
        <p:spPr/>
        <p:txBody>
          <a:bodyPr>
            <a:normAutofit/>
          </a:bodyPr>
          <a:lstStyle/>
          <a:p>
            <a:r>
              <a:rPr lang="en-US" dirty="0" smtClean="0"/>
              <a:t>The first thing you will need to do in writing your proposal is to gather the documentation for it. You will require background documentation in three areas: concept, program, and expenses.</a:t>
            </a:r>
          </a:p>
          <a:p>
            <a:r>
              <a:rPr lang="en-US" dirty="0" smtClean="0"/>
              <a:t>If you are an organization with no staff, a knowledgeable board member will be the logical choice. If you are in a large organization, there should be program and financial support staff who can help you.</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a:xfrm>
            <a:off x="457200" y="1447800"/>
            <a:ext cx="8229600" cy="4525963"/>
          </a:xfrm>
        </p:spPr>
        <p:txBody>
          <a:bodyPr/>
          <a:lstStyle/>
          <a:p>
            <a:endParaRPr lang="en-US" dirty="0" smtClean="0"/>
          </a:p>
          <a:p>
            <a:endParaRPr lang="en-US" dirty="0" smtClean="0"/>
          </a:p>
          <a:p>
            <a:r>
              <a:rPr lang="en-US" dirty="0" smtClean="0"/>
              <a:t>It is important that you have a good sense of how the project fits with the ideals and mission of your organization. The need that the proposal is addressing must also be documented. These concepts must be well-articulated in the proposal.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a:t>
            </a:r>
            <a:endParaRPr lang="en-US" dirty="0"/>
          </a:p>
        </p:txBody>
      </p:sp>
      <p:sp>
        <p:nvSpPr>
          <p:cNvPr id="3" name="Content Placeholder 2"/>
          <p:cNvSpPr>
            <a:spLocks noGrp="1"/>
          </p:cNvSpPr>
          <p:nvPr>
            <p:ph idx="1"/>
          </p:nvPr>
        </p:nvSpPr>
        <p:spPr/>
        <p:txBody>
          <a:bodyPr>
            <a:normAutofit/>
          </a:bodyPr>
          <a:lstStyle/>
          <a:p>
            <a:r>
              <a:rPr lang="en-US" dirty="0" smtClean="0"/>
              <a:t>Here are a few things you may want to consider:</a:t>
            </a:r>
          </a:p>
          <a:p>
            <a:pPr>
              <a:buNone/>
            </a:pPr>
            <a:r>
              <a:rPr lang="en-US" dirty="0" smtClean="0"/>
              <a:t> </a:t>
            </a:r>
          </a:p>
          <a:p>
            <a:pPr lvl="0"/>
            <a:r>
              <a:rPr lang="en-US" dirty="0" smtClean="0"/>
              <a:t>the nature of the project and how it will be conducted;</a:t>
            </a:r>
          </a:p>
          <a:p>
            <a:pPr lvl="0"/>
            <a:r>
              <a:rPr lang="en-US" dirty="0" smtClean="0"/>
              <a:t>the timetable for the project;</a:t>
            </a:r>
          </a:p>
          <a:p>
            <a:pPr lvl="0"/>
            <a:r>
              <a:rPr lang="en-US" dirty="0" smtClean="0"/>
              <a:t>the anticipated outcomes and how best to evaluate the results; and</a:t>
            </a:r>
          </a:p>
          <a:p>
            <a:pPr lvl="0"/>
            <a:r>
              <a:rPr lang="en-US" dirty="0" smtClean="0"/>
              <a:t>staffing and volunteer needs, including deployment of existing staff and new hires.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Budget</a:t>
            </a:r>
            <a:endParaRPr lang="en-US" dirty="0"/>
          </a:p>
        </p:txBody>
      </p:sp>
      <p:sp>
        <p:nvSpPr>
          <p:cNvPr id="3" name="Content Placeholder 2"/>
          <p:cNvSpPr>
            <a:spLocks noGrp="1"/>
          </p:cNvSpPr>
          <p:nvPr>
            <p:ph idx="1"/>
          </p:nvPr>
        </p:nvSpPr>
        <p:spPr/>
        <p:txBody>
          <a:bodyPr>
            <a:normAutofit fontScale="92500"/>
          </a:bodyPr>
          <a:lstStyle/>
          <a:p>
            <a:r>
              <a:rPr lang="en-US" dirty="0" smtClean="0"/>
              <a:t>You </a:t>
            </a:r>
            <a:r>
              <a:rPr lang="en-US" dirty="0" smtClean="0"/>
              <a:t>may not </a:t>
            </a:r>
            <a:r>
              <a:rPr lang="en-US" dirty="0" smtClean="0"/>
              <a:t>be able to figure out all the expenses associated with the project until the program details and timing have been worked out</a:t>
            </a:r>
            <a:r>
              <a:rPr lang="en-US" dirty="0" smtClean="0"/>
              <a:t>. </a:t>
            </a:r>
          </a:p>
          <a:p>
            <a:r>
              <a:rPr lang="en-US" dirty="0" smtClean="0"/>
              <a:t>T</a:t>
            </a:r>
            <a:r>
              <a:rPr lang="en-US" dirty="0" smtClean="0"/>
              <a:t>he </a:t>
            </a:r>
            <a:r>
              <a:rPr lang="en-US" dirty="0" smtClean="0"/>
              <a:t>main financial data gathering takes place after the narrative part of </a:t>
            </a:r>
            <a:r>
              <a:rPr lang="en-US" dirty="0" smtClean="0"/>
              <a:t>the </a:t>
            </a:r>
            <a:r>
              <a:rPr lang="en-US" dirty="0" smtClean="0"/>
              <a:t>proposal has been written</a:t>
            </a:r>
            <a:r>
              <a:rPr lang="en-US" dirty="0" smtClean="0"/>
              <a:t>.</a:t>
            </a:r>
          </a:p>
          <a:p>
            <a:r>
              <a:rPr lang="en-US" dirty="0" smtClean="0"/>
              <a:t> At </a:t>
            </a:r>
            <a:r>
              <a:rPr lang="en-US" dirty="0" smtClean="0"/>
              <a:t>this stage you do need to sketch out the broad outlines of the budget to be sure that the costs are in reasonable proportion to the outcomes you anticipate. If it appears that the costs will be prohibitive, even with a foundation grant, you should then scale back your plans or adjust them to remove the least cost-effective expenditures.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Proposal</a:t>
            </a:r>
            <a:endParaRPr lang="en-US" dirty="0"/>
          </a:p>
        </p:txBody>
      </p:sp>
      <p:sp>
        <p:nvSpPr>
          <p:cNvPr id="3" name="Content Placeholder 2"/>
          <p:cNvSpPr>
            <a:spLocks noGrp="1"/>
          </p:cNvSpPr>
          <p:nvPr>
            <p:ph idx="1"/>
          </p:nvPr>
        </p:nvSpPr>
        <p:spPr/>
        <p:txBody>
          <a:bodyPr/>
          <a:lstStyle/>
          <a:p>
            <a:r>
              <a:rPr lang="en-US" b="1" dirty="0" smtClean="0"/>
              <a:t>Abstract</a:t>
            </a:r>
            <a:endParaRPr lang="en-US" b="1" dirty="0" smtClean="0"/>
          </a:p>
          <a:p>
            <a:r>
              <a:rPr lang="en-US" b="1" dirty="0" smtClean="0"/>
              <a:t>Statement of Need</a:t>
            </a:r>
          </a:p>
          <a:p>
            <a:r>
              <a:rPr lang="en-US" b="1" dirty="0" smtClean="0"/>
              <a:t>Project Description</a:t>
            </a:r>
          </a:p>
          <a:p>
            <a:r>
              <a:rPr lang="en-US" b="1" dirty="0" smtClean="0"/>
              <a:t>Budget</a:t>
            </a:r>
          </a:p>
          <a:p>
            <a:r>
              <a:rPr lang="en-US" b="1" dirty="0" smtClean="0"/>
              <a:t>Evaluation</a:t>
            </a:r>
            <a:endParaRPr lang="en-US" b="1" dirty="0" smtClean="0"/>
          </a:p>
          <a:p>
            <a:r>
              <a:rPr lang="en-US" b="1" dirty="0" smtClean="0"/>
              <a:t>Organization Information</a:t>
            </a:r>
          </a:p>
          <a:p>
            <a:r>
              <a:rPr lang="en-US" b="1" dirty="0" smtClean="0"/>
              <a:t>Conclusion</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No </a:t>
            </a:r>
            <a:r>
              <a:rPr lang="en-US" dirty="0" smtClean="0"/>
              <a:t>more</a:t>
            </a:r>
            <a:r>
              <a:rPr lang="en-US" dirty="0" smtClean="0"/>
              <a:t> </a:t>
            </a:r>
            <a:r>
              <a:rPr lang="en-US" dirty="0" smtClean="0"/>
              <a:t>than one page, </a:t>
            </a:r>
            <a:r>
              <a:rPr lang="en-US" dirty="0" smtClean="0"/>
              <a:t>the </a:t>
            </a:r>
            <a:r>
              <a:rPr lang="en-US" dirty="0" err="1" smtClean="0"/>
              <a:t>Abstarct</a:t>
            </a:r>
            <a:r>
              <a:rPr lang="en-US" dirty="0" smtClean="0"/>
              <a:t> </a:t>
            </a:r>
            <a:r>
              <a:rPr lang="en-US" dirty="0" smtClean="0"/>
              <a:t>may just be the most important part of your proposal. This </a:t>
            </a:r>
            <a:r>
              <a:rPr lang="en-US" dirty="0" smtClean="0"/>
              <a:t>includes </a:t>
            </a:r>
            <a:r>
              <a:rPr lang="en-US" dirty="0" smtClean="0"/>
              <a:t>the key elements of your proposal from </a:t>
            </a:r>
            <a:r>
              <a:rPr lang="en-US" dirty="0" smtClean="0"/>
              <a:t>the need to implementation of the project </a:t>
            </a:r>
            <a:r>
              <a:rPr lang="en-US" dirty="0" smtClean="0"/>
              <a:t>to sustaining </a:t>
            </a:r>
            <a:r>
              <a:rPr lang="en-US" dirty="0" smtClean="0"/>
              <a:t>it.</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Statement </a:t>
            </a:r>
            <a:r>
              <a:rPr lang="en-US" dirty="0" smtClean="0"/>
              <a:t>of Need</a:t>
            </a:r>
            <a:endParaRPr lang="en-US" dirty="0"/>
          </a:p>
        </p:txBody>
      </p:sp>
      <p:sp>
        <p:nvSpPr>
          <p:cNvPr id="3" name="Content Placeholder 2"/>
          <p:cNvSpPr>
            <a:spLocks noGrp="1"/>
          </p:cNvSpPr>
          <p:nvPr>
            <p:ph idx="1"/>
          </p:nvPr>
        </p:nvSpPr>
        <p:spPr/>
        <p:txBody>
          <a:bodyPr/>
          <a:lstStyle/>
          <a:p>
            <a:r>
              <a:rPr lang="en-US" dirty="0" smtClean="0"/>
              <a:t>Your proposal must start off with a problem being met. The statement of need will enable the reader to learn more about the </a:t>
            </a:r>
            <a:r>
              <a:rPr lang="en-US" dirty="0" smtClean="0"/>
              <a:t>issue. </a:t>
            </a:r>
            <a:r>
              <a:rPr lang="en-US" dirty="0" smtClean="0"/>
              <a:t>It presents the facts and evidence that support the need for the project and establishes that your </a:t>
            </a:r>
            <a:r>
              <a:rPr lang="en-US" dirty="0" smtClean="0"/>
              <a:t>organization understands </a:t>
            </a:r>
            <a:r>
              <a:rPr lang="en-US" dirty="0" smtClean="0"/>
              <a:t>the problems and therefore can reasonably address </a:t>
            </a:r>
            <a:r>
              <a:rPr lang="en-US" dirty="0" smtClean="0"/>
              <a:t>it. </a:t>
            </a:r>
            <a:r>
              <a:rPr lang="en-US" dirty="0" smtClean="0"/>
              <a:t>This should be </a:t>
            </a:r>
            <a:r>
              <a:rPr lang="en-US" dirty="0" smtClean="0"/>
              <a:t>one to two pages in length.</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8652</TotalTime>
  <Words>801</Words>
  <Application>Microsoft Office PowerPoint</Application>
  <PresentationFormat>On-screen Show (4:3)</PresentationFormat>
  <Paragraphs>46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Grants Department</vt:lpstr>
      <vt:lpstr>Introduction</vt:lpstr>
      <vt:lpstr>Background Information</vt:lpstr>
      <vt:lpstr>Concept</vt:lpstr>
      <vt:lpstr>Program</vt:lpstr>
      <vt:lpstr>Budget</vt:lpstr>
      <vt:lpstr>Components of a Proposal</vt:lpstr>
      <vt:lpstr>Abstract</vt:lpstr>
      <vt:lpstr>Statement of Need</vt:lpstr>
      <vt:lpstr>The Project Description</vt:lpstr>
      <vt:lpstr>Budget</vt:lpstr>
      <vt:lpstr>Organizational Information</vt:lpstr>
      <vt:lpstr>Letter Proposal</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Grants Department</dc:title>
  <dc:creator>DASH</dc:creator>
  <cp:lastModifiedBy>DASH</cp:lastModifiedBy>
  <cp:revision>398</cp:revision>
  <dcterms:created xsi:type="dcterms:W3CDTF">2012-03-14T19:35:48Z</dcterms:created>
  <dcterms:modified xsi:type="dcterms:W3CDTF">2012-04-30T15:16:26Z</dcterms:modified>
</cp:coreProperties>
</file>