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8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9A69766-905A-4839-8C01-E745F28665A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FBEAA0D-5221-4CC9-9C9B-6AAFD78FF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8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3DF67-DAD4-4A81-8EEE-FC7AE352022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06FB-800F-47C6-97EB-253111899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3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206FB-800F-47C6-97EB-253111899C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7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Preceptor Training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6C294E-1A8F-4756-8916-64A2FEFB5F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7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1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4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2400" b="1"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alisto MT" pitchFamily="18" charset="0"/>
              </a:defRPr>
            </a:lvl1pPr>
            <a:lvl2pPr>
              <a:defRPr sz="2200">
                <a:solidFill>
                  <a:schemeClr val="tx1"/>
                </a:solidFill>
                <a:latin typeface="Calisto MT" pitchFamily="18" charset="0"/>
              </a:defRPr>
            </a:lvl2pPr>
            <a:lvl3pPr>
              <a:defRPr sz="2000">
                <a:solidFill>
                  <a:schemeClr val="tx1"/>
                </a:solidFill>
                <a:latin typeface="Calisto MT" pitchFamily="18" charset="0"/>
              </a:defRPr>
            </a:lvl3pPr>
            <a:lvl4pPr>
              <a:defRPr sz="1800">
                <a:solidFill>
                  <a:schemeClr val="tx1"/>
                </a:solidFill>
                <a:latin typeface="Calisto MT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Calisto M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5" t="11545" r="4959" b="11364"/>
          <a:stretch/>
        </p:blipFill>
        <p:spPr>
          <a:xfrm>
            <a:off x="609600" y="457201"/>
            <a:ext cx="2895600" cy="57050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 userDrawn="1"/>
        </p:nvSpPr>
        <p:spPr>
          <a:xfrm>
            <a:off x="1143000" y="1080883"/>
            <a:ext cx="16882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Calisto MT" pitchFamily="18" charset="0"/>
              </a:rPr>
              <a:t>AAS in Mortuary Science</a:t>
            </a:r>
            <a:endParaRPr lang="en-US" sz="1050" b="1" dirty="0">
              <a:latin typeface="Calisto MT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Preceptor Training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fld id="{676C294E-1A8F-4756-8916-64A2FEFB5F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91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22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6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4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5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21000">
              <a:schemeClr val="bg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C294E-1A8F-4756-8916-64A2FEFB5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penepentd@canton.edu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344" y="2971800"/>
            <a:ext cx="6400800" cy="2438400"/>
          </a:xfrm>
        </p:spPr>
        <p:txBody>
          <a:bodyPr>
            <a:normAutofit fontScale="70000" lnSpcReduction="2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Bachelor’s of Technology in</a:t>
            </a:r>
          </a:p>
          <a:p>
            <a:r>
              <a:rPr lang="en-US" sz="4800" b="1" dirty="0" smtClean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Funeral Services Administration at SUNY Canton</a:t>
            </a:r>
            <a:endParaRPr lang="en-US" sz="4800" b="1" dirty="0" smtClean="0">
              <a:solidFill>
                <a:schemeClr val="tx1"/>
              </a:solidFill>
              <a:latin typeface="Calisto MT" pitchFamily="18" charset="0"/>
              <a:cs typeface="Times New Roman" panose="02020603050405020304" pitchFamily="18" charset="0"/>
            </a:endParaRPr>
          </a:p>
          <a:p>
            <a:r>
              <a:rPr lang="en-US" sz="4800" b="1" dirty="0" smtClean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Preceptor </a:t>
            </a:r>
            <a:r>
              <a:rPr lang="en-US" sz="4800" b="1" dirty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Training </a:t>
            </a:r>
            <a:endParaRPr lang="en-US" sz="4800" b="1" dirty="0" smtClean="0">
              <a:solidFill>
                <a:schemeClr val="tx1"/>
              </a:solidFill>
              <a:latin typeface="Calisto MT" pitchFamily="18" charset="0"/>
              <a:cs typeface="Times New Roman" panose="02020603050405020304" pitchFamily="18" charset="0"/>
            </a:endParaRPr>
          </a:p>
          <a:p>
            <a:r>
              <a:rPr lang="en-US" sz="2800" b="1" smtClean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September </a:t>
            </a:r>
            <a:r>
              <a:rPr lang="en-US" sz="2800" b="1" smtClean="0">
                <a:solidFill>
                  <a:schemeClr val="tx1"/>
                </a:solidFill>
                <a:latin typeface="Calisto MT" pitchFamily="18" charset="0"/>
                <a:cs typeface="Times New Roman" panose="02020603050405020304" pitchFamily="18" charset="0"/>
              </a:rPr>
              <a:t>2014</a:t>
            </a:r>
            <a:endParaRPr lang="en-US" sz="2800" b="1" dirty="0" smtClean="0">
              <a:solidFill>
                <a:schemeClr val="tx1"/>
              </a:solidFill>
              <a:latin typeface="Calisto MT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33" y="1143000"/>
            <a:ext cx="3628222" cy="12192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860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FSAD Requirement for 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Students for Internship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8235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SUNY Canton FSAD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students will have: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successfully completed all didactic requirements of the program </a:t>
            </a:r>
            <a:endParaRPr lang="en-US" sz="2400" dirty="0" smtClean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Students in Practicum will have completed FSAD 121 Embalming I prior to beginning this experience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Completed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OSHA training;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Documented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Hepatitis B vaccination (or waiver thereof); and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Been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oriented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to Practicum experience expectations.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2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FSAD Requirement for </a:t>
            </a:r>
            <a:br>
              <a:rPr lang="en-US" dirty="0" smtClean="0"/>
            </a:br>
            <a:r>
              <a:rPr lang="en-US" dirty="0" smtClean="0"/>
              <a:t>Students for Internship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680" y="2057400"/>
            <a:ext cx="85344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SUNY Canton FSAD students will have: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successfully completed all didactic requirements of the program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Students in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Internship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will have completed FSAD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211 Embalming II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prior to beginning this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experience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Students will be enrolled in FSAD 321 Advanced Embalming during their Internship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Completed OSHA training;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Documented Hepatitis B vaccination (or waiver thereof); and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Been oriented to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Internship in FSAD 308 Intro to Internship.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8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Disciplinary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3900" y="1752600"/>
            <a:ext cx="769620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Preceptors should enforce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SUNY Canton Student 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Code of Conduct in addition to the rules of their funeral homes.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Although certain situations may warrant immediate removal of the student, preceptors are encouraged to promptly contact the program director to notify attendance, behavioral, confidentiality, or performance issues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Any behavioral or unprofessional conduct should be immediately reported to the FSAD Director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66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Affiliation Agreement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4582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An Affiliation Agreement will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be completed between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funeral home and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the faculty prior to the start of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Practicum or Internship experience.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Learning objectives will be designed, supervised, and evaluated by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FSAD Director.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FSAD Director and Preceptors will monitor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 activities.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FSAD Director will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assign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final grade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for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Practicum/Internship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experience.</a:t>
            </a:r>
          </a:p>
        </p:txBody>
      </p:sp>
    </p:spTree>
    <p:extLst>
      <p:ext uri="{BB962C8B-B14F-4D97-AF65-F5344CB8AC3E}">
        <p14:creationId xmlns:p14="http://schemas.microsoft.com/office/powerpoint/2010/main" val="2417977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Strategies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057400"/>
            <a:ext cx="769620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Establish clear goals and accountability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Show interest and provide explanations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Show concern for students and their learning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Assess frequently and provide timely feedback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Allow independence and control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Promote active engagement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Share your experiences</a:t>
            </a:r>
          </a:p>
        </p:txBody>
      </p:sp>
    </p:spTree>
    <p:extLst>
      <p:ext uri="{BB962C8B-B14F-4D97-AF65-F5344CB8AC3E}">
        <p14:creationId xmlns:p14="http://schemas.microsoft.com/office/powerpoint/2010/main" val="1601686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Preceptor Responsibilities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652804"/>
            <a:ext cx="868680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Clearly discuss the requirements of the internship with the student intern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Work with the student to complete on-site goals, duties, and learning objectives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Provide ongoing supervision and feedback to the student on his/her performance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Talk with the faculty mentor and/or meet with him/her during a site visit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sto MT" pitchFamily="18" charset="0"/>
              </a:rPr>
              <a:t>Complete an evaluation of the student’s performance and attitude</a:t>
            </a:r>
          </a:p>
        </p:txBody>
      </p:sp>
    </p:spTree>
    <p:extLst>
      <p:ext uri="{BB962C8B-B14F-4D97-AF65-F5344CB8AC3E}">
        <p14:creationId xmlns:p14="http://schemas.microsoft.com/office/powerpoint/2010/main" val="2352876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Responsibility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680236"/>
            <a:ext cx="830580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Keep in weekly contact with the student to provide guidance and support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Visit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the Practicum/Internship site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periodically and contact the site preceptor when necessary to discuss the student’s performance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Assess the student’s learning based established departmental procedures</a:t>
            </a:r>
          </a:p>
        </p:txBody>
      </p:sp>
    </p:spTree>
    <p:extLst>
      <p:ext uri="{BB962C8B-B14F-4D97-AF65-F5344CB8AC3E}">
        <p14:creationId xmlns:p14="http://schemas.microsoft.com/office/powerpoint/2010/main" val="260009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Responsibility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3776" y="1752600"/>
            <a:ext cx="83058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Perform to the best of his/her ability tasks assigned by preceptor that relate to my learning objectives and to the responsibilities of the position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Follow all the procedures and rules of the funeral home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Notify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FSAD Director of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any problems that may arise during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Practicum/Internship experience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Conduct yourself like a professional funeral director at all times.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Behavioral or unprofessional conduct will not be tolerated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189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550829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 requirements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NY (or State where experience is taking place) license to Practice Funeral Directing </a:t>
            </a:r>
            <a:endParaRPr lang="en-US" sz="2200" dirty="0">
              <a:solidFill>
                <a:prstClr val="black"/>
              </a:solidFill>
              <a:latin typeface="Calisto MT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Embalming </a:t>
            </a: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and </a:t>
            </a: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R</a:t>
            </a: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estorative Art knowledge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No state or federal violations</a:t>
            </a:r>
            <a:endParaRPr lang="en-US" sz="22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Instruction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Simple to complex tasks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Hands-on embalming for the </a:t>
            </a: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student funeral director</a:t>
            </a:r>
            <a:endParaRPr lang="en-US" sz="2200" dirty="0">
              <a:solidFill>
                <a:prstClr val="black"/>
              </a:solidFill>
              <a:latin typeface="Calisto MT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Other funeral directing duties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Case reports must be completed by the student &amp; signed by the P</a:t>
            </a: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receptor</a:t>
            </a: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Student must actively participate in 10 </a:t>
            </a:r>
            <a:r>
              <a:rPr lang="en-US" sz="2200" dirty="0" err="1" smtClean="0">
                <a:solidFill>
                  <a:prstClr val="black"/>
                </a:solidFill>
                <a:latin typeface="Calisto MT" pitchFamily="18" charset="0"/>
              </a:rPr>
              <a:t>embalmings</a:t>
            </a:r>
            <a:endParaRPr lang="en-US" sz="22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3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590981"/>
            <a:ext cx="8610600" cy="459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Instruction (continued)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SUNY Canton will </a:t>
            </a: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provide OSHA training to students.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Funeral home </a:t>
            </a: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will provides </a:t>
            </a: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PPEs.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All state rules and regulations from </a:t>
            </a: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Bureau of Funeral Directing must </a:t>
            </a: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be followed.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The preceptor sets the ground rules for dress and professional conduct.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Preceptors should remind the students of the </a:t>
            </a:r>
            <a:r>
              <a:rPr lang="en-US" sz="2200" b="1" dirty="0">
                <a:solidFill>
                  <a:prstClr val="black"/>
                </a:solidFill>
                <a:latin typeface="Calisto MT" pitchFamily="18" charset="0"/>
              </a:rPr>
              <a:t>importance for the respect of privacy for the deceased and his/her family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Preceptor agrees to mentor the student in as many functions, tasks, and activities in relation to embalming and funeral directing </a:t>
            </a:r>
          </a:p>
        </p:txBody>
      </p:sp>
    </p:spTree>
    <p:extLst>
      <p:ext uri="{BB962C8B-B14F-4D97-AF65-F5344CB8AC3E}">
        <p14:creationId xmlns:p14="http://schemas.microsoft.com/office/powerpoint/2010/main" val="74927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1462308"/>
            <a:ext cx="4572000" cy="39333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The purpose of preceptor training is to orient preceptors to the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SUNY Canton’s Practicum &amp; Internship learning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objectives.</a:t>
            </a: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These off-campus experiences are a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valuable learning opportunity for students; preceptors who are willing to help students learn are greatly appreciated.</a:t>
            </a:r>
          </a:p>
        </p:txBody>
      </p:sp>
    </p:spTree>
    <p:extLst>
      <p:ext uri="{BB962C8B-B14F-4D97-AF65-F5344CB8AC3E}">
        <p14:creationId xmlns:p14="http://schemas.microsoft.com/office/powerpoint/2010/main" val="2804850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914206"/>
            <a:ext cx="678180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 Manual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Embalming &amp; Case Forms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Affiliation Agreement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K Form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Exhibit 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Liability of Insurance Certificate 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College website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SUNY Canton College </a:t>
            </a: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Catalog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Program webpage</a:t>
            </a:r>
          </a:p>
        </p:txBody>
      </p:sp>
    </p:spTree>
    <p:extLst>
      <p:ext uri="{BB962C8B-B14F-4D97-AF65-F5344CB8AC3E}">
        <p14:creationId xmlns:p14="http://schemas.microsoft.com/office/powerpoint/2010/main" val="949118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en-US" b="1" dirty="0" smtClean="0"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/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/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/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/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dirty="0" smtClean="0">
                <a:solidFill>
                  <a:prstClr val="black"/>
                </a:solidFill>
              </a:rPr>
              <a:t>Contact </a:t>
            </a:r>
            <a:r>
              <a:rPr lang="en-US" dirty="0">
                <a:solidFill>
                  <a:prstClr val="black"/>
                </a:solidFill>
              </a:rPr>
              <a:t>Information</a:t>
            </a:r>
            <a:r>
              <a:rPr lang="en-US" altLang="en-US" b="1" dirty="0">
                <a:latin typeface="Arial" panose="020B0604020202020204" pitchFamily="34" charset="0"/>
              </a:rPr>
              <a:t/>
            </a:r>
            <a:br>
              <a:rPr lang="en-US" altLang="en-US" b="1" dirty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>Funeral </a:t>
            </a:r>
            <a:r>
              <a:rPr lang="en-US" altLang="en-US" b="1" dirty="0">
                <a:latin typeface="Arial" panose="020B0604020202020204" pitchFamily="34" charset="0"/>
              </a:rPr>
              <a:t>Services Administration</a:t>
            </a: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Program </a:t>
            </a:r>
            <a:r>
              <a:rPr lang="en-US" altLang="en-US" dirty="0" smtClean="0">
                <a:latin typeface="Arial" panose="020B0604020202020204" pitchFamily="34" charset="0"/>
              </a:rPr>
              <a:t>Director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</a:rPr>
              <a:t>David </a:t>
            </a:r>
            <a:r>
              <a:rPr lang="en-US" altLang="en-US" b="1" dirty="0" smtClean="0">
                <a:latin typeface="Arial" panose="020B0604020202020204" pitchFamily="34" charset="0"/>
              </a:rPr>
              <a:t>R. </a:t>
            </a:r>
            <a:r>
              <a:rPr lang="en-US" altLang="en-US" b="1" dirty="0" err="1" smtClean="0">
                <a:latin typeface="Arial" panose="020B0604020202020204" pitchFamily="34" charset="0"/>
              </a:rPr>
              <a:t>Penepent</a:t>
            </a:r>
            <a:r>
              <a:rPr lang="en-US" altLang="en-US" dirty="0" smtClean="0">
                <a:latin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sz="3600" dirty="0" smtClean="0">
                <a:latin typeface="Arial" panose="020B0604020202020204" pitchFamily="34" charset="0"/>
              </a:rPr>
              <a:t>34 Cornell Dr., Canton, NY 13617</a:t>
            </a: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sz="3100" dirty="0">
                <a:latin typeface="Arial" panose="020B0604020202020204" pitchFamily="34" charset="0"/>
              </a:rPr>
              <a:t>(315) </a:t>
            </a:r>
            <a:r>
              <a:rPr lang="en-US" altLang="en-US" sz="3100" dirty="0" smtClean="0">
                <a:latin typeface="Arial" panose="020B0604020202020204" pitchFamily="34" charset="0"/>
              </a:rPr>
              <a:t>386-7170 (o)</a:t>
            </a:r>
            <a:br>
              <a:rPr lang="en-US" altLang="en-US" sz="3100" dirty="0" smtClean="0">
                <a:latin typeface="Arial" panose="020B0604020202020204" pitchFamily="34" charset="0"/>
              </a:rPr>
            </a:br>
            <a:r>
              <a:rPr lang="en-US" altLang="en-US" sz="3100" dirty="0" smtClean="0">
                <a:latin typeface="Arial" panose="020B0604020202020204" pitchFamily="34" charset="0"/>
              </a:rPr>
              <a:t>(585) 356-4929 (c)</a:t>
            </a: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hlinkClick r:id="rId2"/>
              </a:rPr>
              <a:t>penepentd@canton.edu</a:t>
            </a: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9808" y="16002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Thank you for being a part of the teaching process for the next generation of funeral directors. Your attention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and cooperation in this important training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helps us create a robust Practical/Internship experience.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1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Preceptor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1610041"/>
            <a:ext cx="4572000" cy="47459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Graduate of an ABFSE-accredited program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Licensed funeral director in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New York State or the State where the student wishes to do his/her practical experience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Free of complaints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from the Bureau of Funeral Directing or licensing state agency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Provide feedback to student and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FSAD faculty at SUNY Canton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3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2422571"/>
            <a:ext cx="4572000" cy="20128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Copy of New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York Funeral Director’s 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license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Verification of Funeral Home License to Practice Funeral Directing during site visit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7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Preceptor Background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600200"/>
            <a:ext cx="7239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Experienced in the art of embalming; involved in similar program as a student 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Minimum 2-year experience as practitioner of mortuary science in New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York or state where experience is held;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completed state-required internship during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last semester before graduation.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Completed at least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5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cases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funeral and embalming cases during Practicum experience and 10 funeral and embalming cases during Internship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Endorsed by management of funeral home as a qualified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embalmer with basic skills and demonstrates professionalism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0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Academic Considerations/</a:t>
            </a:r>
            <a:b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Scope of Student Training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432878"/>
            <a:ext cx="8229600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Instruction must have a logical sequence (simple to complex) and include the following embalming tasks:</a:t>
            </a:r>
          </a:p>
          <a:p>
            <a:pPr lvl="0">
              <a:spcBef>
                <a:spcPct val="20000"/>
              </a:spcBef>
            </a:pPr>
            <a:endParaRPr lang="en-US" sz="10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Body disinfection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Body positioning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Posing of features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Raising of vessels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Selection and mixing of fluids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Injection of fluids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Aspiration of body cavities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Closing and suturing of incisions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Completion of case report</a:t>
            </a:r>
          </a:p>
        </p:txBody>
      </p:sp>
    </p:spTree>
    <p:extLst>
      <p:ext uri="{BB962C8B-B14F-4D97-AF65-F5344CB8AC3E}">
        <p14:creationId xmlns:p14="http://schemas.microsoft.com/office/powerpoint/2010/main" val="347538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Academic Considerations/</a:t>
            </a:r>
            <a:b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Scope of Student Training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51432" y="1667657"/>
            <a:ext cx="6096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Funeral directing tasks should include some or all of the following:</a:t>
            </a:r>
          </a:p>
          <a:p>
            <a:pPr lvl="0">
              <a:spcBef>
                <a:spcPct val="20000"/>
              </a:spcBef>
            </a:pPr>
            <a:endParaRPr lang="en-US" sz="22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Attending funerals, memorial services and visitations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Working on paperwork associated with funeral service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Entering data in the Electronic Death Registration System (EDRS</a:t>
            </a:r>
            <a:r>
              <a:rPr lang="en-US" sz="2200" dirty="0" smtClean="0">
                <a:solidFill>
                  <a:prstClr val="black"/>
                </a:solidFill>
                <a:latin typeface="Calisto MT" pitchFamily="18" charset="0"/>
              </a:rPr>
              <a:t>) </a:t>
            </a:r>
            <a:r>
              <a:rPr lang="en-US" sz="2200" b="1" dirty="0" smtClean="0">
                <a:solidFill>
                  <a:prstClr val="black"/>
                </a:solidFill>
                <a:latin typeface="Calisto MT" pitchFamily="18" charset="0"/>
              </a:rPr>
              <a:t>New Requirement</a:t>
            </a:r>
            <a:endParaRPr lang="en-US" sz="2200" b="1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listo MT" pitchFamily="18" charset="0"/>
              </a:rPr>
              <a:t>Removing bodies from a variety of places of death</a:t>
            </a:r>
            <a:endParaRPr lang="en-US" sz="22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7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Expectations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" y="147065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Only one student may be assigned to a preceptor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SUNY Canton FSAD Case &amp; Embalming Report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will be completed for each case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Student must actively participate in at least 10 embalming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procedures and 10 funerals during their Internship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Student must actively participate in at least 5 embalming procedures and 5 funerals during their Practicum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One student at one site at any given time unless prior approval from the FSAD Director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Clinical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sites will have appropriate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Personal Protective Equipment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College Expectations</a:t>
            </a:r>
            <a:b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Calisto MT" pitchFamily="18" charset="0"/>
              </a:rPr>
              <a:t>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Preceptor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294E-1A8F-4756-8916-64A2FEFB5F3D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0100" y="1905000"/>
            <a:ext cx="754380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Funeral home will follow state rules for embalming of deceased human remains.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 agrees to periodic on-site visits by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the FSAD Director at SUNY Canton.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Preceptor agrees to mentor students 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in </a:t>
            </a:r>
            <a:r>
              <a:rPr lang="en-US" sz="2400" dirty="0">
                <a:solidFill>
                  <a:prstClr val="black"/>
                </a:solidFill>
                <a:latin typeface="Calisto MT" pitchFamily="18" charset="0"/>
              </a:rPr>
              <a:t>as many functions, tasks, and activities related to embalming and funeral directing as possible</a:t>
            </a: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sto MT" pitchFamily="18" charset="0"/>
              </a:rPr>
              <a:t>If the funeral home receives a violation before, during  or after a preceptorship, the Preceptor must contact the FSAD Director prior to the next student assignment</a:t>
            </a:r>
            <a:endParaRPr lang="en-US" sz="2400" dirty="0">
              <a:solidFill>
                <a:prstClr val="black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4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1205</Words>
  <Application>Microsoft Office PowerPoint</Application>
  <PresentationFormat>On-screen Show (4:3)</PresentationFormat>
  <Paragraphs>175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Calisto MT</vt:lpstr>
      <vt:lpstr>Times New Roman</vt:lpstr>
      <vt:lpstr>Office Theme</vt:lpstr>
      <vt:lpstr>PowerPoint Presentation</vt:lpstr>
      <vt:lpstr>Introduction</vt:lpstr>
      <vt:lpstr>Preceptor Requirements</vt:lpstr>
      <vt:lpstr>Verification</vt:lpstr>
      <vt:lpstr>Preceptor Background</vt:lpstr>
      <vt:lpstr>Academic Considerations/ Scope of Student Training</vt:lpstr>
      <vt:lpstr>Academic Considerations/ Scope of Student Training</vt:lpstr>
      <vt:lpstr>College Expectations</vt:lpstr>
      <vt:lpstr>College Expectations (continued)</vt:lpstr>
      <vt:lpstr>FSAD Requirement for  Students for Internship</vt:lpstr>
      <vt:lpstr>FSAD Requirement for  Students for Internship</vt:lpstr>
      <vt:lpstr>Disciplinary Issues</vt:lpstr>
      <vt:lpstr>Affiliation Agreement</vt:lpstr>
      <vt:lpstr>Teaching Strategies</vt:lpstr>
      <vt:lpstr>Preceptor Responsibilities</vt:lpstr>
      <vt:lpstr>Faculty Responsibility</vt:lpstr>
      <vt:lpstr>Student’s Responsibility</vt:lpstr>
      <vt:lpstr>Summary</vt:lpstr>
      <vt:lpstr>Summary (continued)</vt:lpstr>
      <vt:lpstr>Resources</vt:lpstr>
      <vt:lpstr>          Contact Information  Funeral Services Administration Program Director  David R. Penepent 34 Cornell Dr., Canton, NY 13617 (315) 386-7170 (o) (585) 356-4929 (c) penepentd@canton.edu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Simone</dc:creator>
  <cp:lastModifiedBy>Penepent, David</cp:lastModifiedBy>
  <cp:revision>68</cp:revision>
  <cp:lastPrinted>2014-08-27T18:27:52Z</cp:lastPrinted>
  <dcterms:created xsi:type="dcterms:W3CDTF">2014-08-18T15:16:02Z</dcterms:created>
  <dcterms:modified xsi:type="dcterms:W3CDTF">2015-09-03T01:39:14Z</dcterms:modified>
</cp:coreProperties>
</file>