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8" r:id="rId3"/>
    <p:sldId id="264" r:id="rId4"/>
    <p:sldId id="262" r:id="rId5"/>
    <p:sldId id="261" r:id="rId6"/>
    <p:sldId id="257" r:id="rId7"/>
    <p:sldId id="265" r:id="rId8"/>
    <p:sldId id="260" r:id="rId9"/>
    <p:sldId id="267" r:id="rId10"/>
    <p:sldId id="259" r:id="rId11"/>
    <p:sldId id="270" r:id="rId12"/>
    <p:sldId id="269" r:id="rId13"/>
    <p:sldId id="271" r:id="rId14"/>
    <p:sldId id="266" r:id="rId1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886" autoAdjust="0"/>
  </p:normalViewPr>
  <p:slideViewPr>
    <p:cSldViewPr>
      <p:cViewPr varScale="1">
        <p:scale>
          <a:sx n="93" d="100"/>
          <a:sy n="93" d="100"/>
        </p:scale>
        <p:origin x="-215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4820"/>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898102" y="1"/>
            <a:ext cx="2982119" cy="464820"/>
          </a:xfrm>
          <a:prstGeom prst="rect">
            <a:avLst/>
          </a:prstGeom>
        </p:spPr>
        <p:txBody>
          <a:bodyPr vert="horz" lIns="92958" tIns="46479" rIns="92958" bIns="46479" rtlCol="0"/>
          <a:lstStyle>
            <a:lvl1pPr algn="r">
              <a:defRPr sz="1200"/>
            </a:lvl1pPr>
          </a:lstStyle>
          <a:p>
            <a:fld id="{16A1CD6E-A1BB-4BFF-8A12-C9D0BCF91FB6}" type="datetimeFigureOut">
              <a:rPr lang="en-US" smtClean="0"/>
              <a:t>8/30/2012</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958" tIns="46479" rIns="92958" bIns="46479" rtlCol="0" anchor="b"/>
          <a:lstStyle>
            <a:lvl1pPr algn="r">
              <a:defRPr sz="1200"/>
            </a:lvl1pPr>
          </a:lstStyle>
          <a:p>
            <a:fld id="{78D9CEC5-4815-4972-B673-97A63EECB328}" type="slidenum">
              <a:rPr lang="en-US" smtClean="0"/>
              <a:t>‹#›</a:t>
            </a:fld>
            <a:endParaRPr lang="en-US" dirty="0"/>
          </a:p>
        </p:txBody>
      </p:sp>
    </p:spTree>
    <p:extLst>
      <p:ext uri="{BB962C8B-B14F-4D97-AF65-F5344CB8AC3E}">
        <p14:creationId xmlns:p14="http://schemas.microsoft.com/office/powerpoint/2010/main" val="2707041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4820"/>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898102" y="1"/>
            <a:ext cx="2982119" cy="464820"/>
          </a:xfrm>
          <a:prstGeom prst="rect">
            <a:avLst/>
          </a:prstGeom>
        </p:spPr>
        <p:txBody>
          <a:bodyPr vert="horz" lIns="92958" tIns="46479" rIns="92958" bIns="46479" rtlCol="0"/>
          <a:lstStyle>
            <a:lvl1pPr algn="r">
              <a:defRPr sz="1200"/>
            </a:lvl1pPr>
          </a:lstStyle>
          <a:p>
            <a:fld id="{CC99E1F8-9F3F-4CF2-BC20-4E9087612AFE}" type="datetimeFigureOut">
              <a:rPr lang="en-US" smtClean="0"/>
              <a:t>8/30/2012</a:t>
            </a:fld>
            <a:endParaRPr lang="en-US" dirty="0"/>
          </a:p>
        </p:txBody>
      </p:sp>
      <p:sp>
        <p:nvSpPr>
          <p:cNvPr id="4" name="Slide Image Placeholder 3"/>
          <p:cNvSpPr>
            <a:spLocks noGrp="1" noRot="1" noChangeAspect="1"/>
          </p:cNvSpPr>
          <p:nvPr>
            <p:ph type="sldImg" idx="2"/>
          </p:nvPr>
        </p:nvSpPr>
        <p:spPr>
          <a:xfrm>
            <a:off x="1117600" y="698500"/>
            <a:ext cx="4646613" cy="3486150"/>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958" tIns="46479" rIns="92958" bIns="46479" rtlCol="0" anchor="b"/>
          <a:lstStyle>
            <a:lvl1pPr algn="r">
              <a:defRPr sz="1200"/>
            </a:lvl1pPr>
          </a:lstStyle>
          <a:p>
            <a:fld id="{30D19F8B-17B2-4030-8B71-BF693631EF7F}" type="slidenum">
              <a:rPr lang="en-US" smtClean="0"/>
              <a:t>‹#›</a:t>
            </a:fld>
            <a:endParaRPr lang="en-US" dirty="0"/>
          </a:p>
        </p:txBody>
      </p:sp>
    </p:spTree>
    <p:extLst>
      <p:ext uri="{BB962C8B-B14F-4D97-AF65-F5344CB8AC3E}">
        <p14:creationId xmlns:p14="http://schemas.microsoft.com/office/powerpoint/2010/main" val="3497232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19F8B-17B2-4030-8B71-BF693631EF7F}" type="slidenum">
              <a:rPr lang="en-US" smtClean="0"/>
              <a:t>14</a:t>
            </a:fld>
            <a:endParaRPr lang="en-US" dirty="0"/>
          </a:p>
        </p:txBody>
      </p:sp>
    </p:spTree>
    <p:extLst>
      <p:ext uri="{BB962C8B-B14F-4D97-AF65-F5344CB8AC3E}">
        <p14:creationId xmlns:p14="http://schemas.microsoft.com/office/powerpoint/2010/main" val="372587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372732A4-07C0-435C-A503-89D95F005AB5}" type="datetimeFigureOut">
              <a:rPr lang="en-US" smtClean="0"/>
              <a:t>8/30/2012</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C174BB-1CEC-488F-BC47-13F4A1C6F939}" type="slidenum">
              <a:rPr lang="en-US" smtClean="0"/>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C174BB-1CEC-488F-BC47-13F4A1C6F93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C174BB-1CEC-488F-BC47-13F4A1C6F93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C174BB-1CEC-488F-BC47-13F4A1C6F9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372732A4-07C0-435C-A503-89D95F005AB5}" type="datetimeFigureOut">
              <a:rPr lang="en-US" smtClean="0"/>
              <a:t>8/30/2012</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C174BB-1CEC-488F-BC47-13F4A1C6F939}" type="slidenum">
              <a:rPr lang="en-US" smtClean="0"/>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0C174BB-1CEC-488F-BC47-13F4A1C6F939}" type="slidenum">
              <a:rPr lang="en-US" smtClean="0"/>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0C174BB-1CEC-488F-BC47-13F4A1C6F93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0C174BB-1CEC-488F-BC47-13F4A1C6F939}" type="slidenum">
              <a:rPr lang="en-US" smtClean="0"/>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2732A4-07C0-435C-A503-89D95F005AB5}" type="datetimeFigureOut">
              <a:rPr lang="en-US" smtClean="0"/>
              <a:t>8/30/2012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0C174BB-1CEC-488F-BC47-13F4A1C6F93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372732A4-07C0-435C-A503-89D95F005AB5}" type="datetimeFigureOut">
              <a:rPr lang="en-US" smtClean="0"/>
              <a:t>8/30/2012</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C174BB-1CEC-488F-BC47-13F4A1C6F939}" type="slidenum">
              <a:rPr lang="en-US" smtClean="0"/>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372732A4-07C0-435C-A503-89D95F005AB5}" type="datetimeFigureOut">
              <a:rPr lang="en-US" smtClean="0"/>
              <a:t>8/30/2012</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C174BB-1CEC-488F-BC47-13F4A1C6F939}" type="slidenum">
              <a:rPr lang="en-US" smtClean="0"/>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72732A4-07C0-435C-A503-89D95F005AB5}" type="datetimeFigureOut">
              <a:rPr lang="en-US" smtClean="0"/>
              <a:t>8/30/2012</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0C174BB-1CEC-488F-BC47-13F4A1C6F939}" type="slidenum">
              <a:rPr lang="en-US" smtClean="0"/>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Assessment Jargon</a:t>
            </a:r>
            <a:endParaRPr lang="en-US" dirty="0"/>
          </a:p>
        </p:txBody>
      </p:sp>
      <p:sp>
        <p:nvSpPr>
          <p:cNvPr id="3" name="Subtitle 2"/>
          <p:cNvSpPr>
            <a:spLocks noGrp="1"/>
          </p:cNvSpPr>
          <p:nvPr>
            <p:ph type="subTitle" idx="1"/>
          </p:nvPr>
        </p:nvSpPr>
        <p:spPr>
          <a:xfrm>
            <a:off x="381000" y="2819400"/>
            <a:ext cx="8312834" cy="1752600"/>
          </a:xfrm>
        </p:spPr>
        <p:txBody>
          <a:bodyPr/>
          <a:lstStyle/>
          <a:p>
            <a:r>
              <a:rPr lang="en-US" dirty="0" smtClean="0"/>
              <a:t>The who, what, where, why, when, and how of writing end-of-the-year reports</a:t>
            </a:r>
            <a:endParaRPr lang="en-US" dirty="0"/>
          </a:p>
        </p:txBody>
      </p:sp>
      <p:sp>
        <p:nvSpPr>
          <p:cNvPr id="4" name="TextBox 3"/>
          <p:cNvSpPr txBox="1"/>
          <p:nvPr/>
        </p:nvSpPr>
        <p:spPr>
          <a:xfrm>
            <a:off x="1981200" y="5075872"/>
            <a:ext cx="5486400" cy="1754326"/>
          </a:xfrm>
          <a:prstGeom prst="rect">
            <a:avLst/>
          </a:prstGeom>
          <a:noFill/>
        </p:spPr>
        <p:txBody>
          <a:bodyPr wrap="square" rtlCol="0">
            <a:spAutoFit/>
          </a:bodyPr>
          <a:lstStyle/>
          <a:p>
            <a:pPr algn="ctr"/>
            <a:r>
              <a:rPr lang="en-US" dirty="0" smtClean="0"/>
              <a:t>Sarah Todd</a:t>
            </a:r>
          </a:p>
          <a:p>
            <a:pPr algn="ctr"/>
            <a:r>
              <a:rPr lang="en-US" dirty="0" smtClean="0"/>
              <a:t>Director of Institutional Research and Assessment </a:t>
            </a:r>
          </a:p>
          <a:p>
            <a:pPr algn="ctr"/>
            <a:r>
              <a:rPr lang="en-US" dirty="0" smtClean="0"/>
              <a:t>Presentation to School of Business and Liberal Arts</a:t>
            </a:r>
          </a:p>
          <a:p>
            <a:pPr algn="ctr"/>
            <a:r>
              <a:rPr lang="en-US" dirty="0" smtClean="0"/>
              <a:t>August 24, 2012</a:t>
            </a:r>
          </a:p>
          <a:p>
            <a:pPr algn="ctr"/>
            <a:r>
              <a:rPr lang="en-US" dirty="0" smtClean="0"/>
              <a:t>todds@canton.edu</a:t>
            </a:r>
          </a:p>
          <a:p>
            <a:pPr algn="ctr"/>
            <a:endParaRPr lang="en-US" dirty="0" smtClean="0"/>
          </a:p>
        </p:txBody>
      </p:sp>
    </p:spTree>
    <p:extLst>
      <p:ext uri="{BB962C8B-B14F-4D97-AF65-F5344CB8AC3E}">
        <p14:creationId xmlns:p14="http://schemas.microsoft.com/office/powerpoint/2010/main" val="48621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Measures of Student Learning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Direct: Student learners display knowledge and skills as they respond directly to the instrument itself. </a:t>
            </a:r>
          </a:p>
          <a:p>
            <a:pPr lvl="1"/>
            <a:r>
              <a:rPr lang="en-US" dirty="0" smtClean="0"/>
              <a:t>Objective tests</a:t>
            </a:r>
          </a:p>
          <a:p>
            <a:pPr lvl="1"/>
            <a:r>
              <a:rPr lang="en-US" dirty="0" smtClean="0"/>
              <a:t>Essays</a:t>
            </a:r>
          </a:p>
          <a:p>
            <a:pPr lvl="1"/>
            <a:r>
              <a:rPr lang="en-US" dirty="0" smtClean="0"/>
              <a:t>Presentations</a:t>
            </a:r>
          </a:p>
          <a:p>
            <a:pPr lvl="1"/>
            <a:r>
              <a:rPr lang="en-US" dirty="0" smtClean="0"/>
              <a:t>Classroom assignments</a:t>
            </a:r>
          </a:p>
          <a:p>
            <a:r>
              <a:rPr lang="en-US" dirty="0" smtClean="0"/>
              <a:t>Indirect: Student learners reflect on their learning rather than demonstrating it. </a:t>
            </a:r>
          </a:p>
          <a:p>
            <a:pPr lvl="1"/>
            <a:r>
              <a:rPr lang="en-US" dirty="0" smtClean="0"/>
              <a:t>Surveys </a:t>
            </a:r>
            <a:r>
              <a:rPr lang="en-US" sz="1900" dirty="0" smtClean="0"/>
              <a:t>(exit, current and graduating students, alumni, employer, etc.)</a:t>
            </a:r>
          </a:p>
          <a:p>
            <a:pPr lvl="1"/>
            <a:r>
              <a:rPr lang="en-US" dirty="0" smtClean="0"/>
              <a:t>Interviews</a:t>
            </a:r>
          </a:p>
          <a:p>
            <a:pPr lvl="1"/>
            <a:r>
              <a:rPr lang="en-US" dirty="0" smtClean="0"/>
              <a:t>Focus groups</a:t>
            </a:r>
            <a:endParaRPr lang="en-US" dirty="0"/>
          </a:p>
        </p:txBody>
      </p:sp>
    </p:spTree>
    <p:extLst>
      <p:ext uri="{BB962C8B-B14F-4D97-AF65-F5344CB8AC3E}">
        <p14:creationId xmlns:p14="http://schemas.microsoft.com/office/powerpoint/2010/main" val="1256539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Using Your Program </a:t>
            </a:r>
            <a:br>
              <a:rPr lang="en-US" sz="3200" dirty="0" smtClean="0"/>
            </a:br>
            <a:r>
              <a:rPr lang="en-US" sz="3200" dirty="0" smtClean="0"/>
              <a:t>Report Card</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79" y="152400"/>
            <a:ext cx="4510437" cy="656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4800600" y="1744682"/>
            <a:ext cx="4038600" cy="3970318"/>
          </a:xfrm>
          <a:prstGeom prst="rect">
            <a:avLst/>
          </a:prstGeom>
          <a:noFill/>
        </p:spPr>
        <p:txBody>
          <a:bodyPr wrap="square" rtlCol="0">
            <a:spAutoFit/>
          </a:bodyPr>
          <a:lstStyle/>
          <a:p>
            <a:r>
              <a:rPr lang="en-US" dirty="0" smtClean="0"/>
              <a:t>The goals and objectives you insert in your program scorecard depend entirely on the specific goals and direction of your program</a:t>
            </a:r>
          </a:p>
          <a:p>
            <a:endParaRPr lang="en-US" dirty="0"/>
          </a:p>
          <a:p>
            <a:r>
              <a:rPr lang="en-US" dirty="0" smtClean="0"/>
              <a:t>The report card can assist you in framing goals and objectives on enrollment, retention rates, graduation rates, admissions, number of graduates and diversity</a:t>
            </a:r>
          </a:p>
          <a:p>
            <a:endParaRPr lang="en-US" dirty="0" smtClean="0"/>
          </a:p>
          <a:p>
            <a:r>
              <a:rPr lang="en-US" dirty="0" smtClean="0"/>
              <a:t>In the next installment, enrollments by student type, average GPA, survey results will be incorporated</a:t>
            </a:r>
            <a:endParaRPr lang="en-US" dirty="0"/>
          </a:p>
        </p:txBody>
      </p:sp>
    </p:spTree>
    <p:extLst>
      <p:ext uri="{BB962C8B-B14F-4D97-AF65-F5344CB8AC3E}">
        <p14:creationId xmlns:p14="http://schemas.microsoft.com/office/powerpoint/2010/main" val="912225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Using Your Program </a:t>
            </a:r>
            <a:br>
              <a:rPr lang="en-US" sz="3200" dirty="0" smtClean="0"/>
            </a:br>
            <a:r>
              <a:rPr lang="en-US" sz="3200" dirty="0" smtClean="0"/>
              <a:t>Report Card</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79" y="152400"/>
            <a:ext cx="4510437" cy="656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a:xfrm>
            <a:off x="1981200" y="1600200"/>
            <a:ext cx="2286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30348" y="6324600"/>
            <a:ext cx="2286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429000" y="1608762"/>
            <a:ext cx="228600" cy="2286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951252" y="2829674"/>
            <a:ext cx="228600" cy="2286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951252" y="2286000"/>
            <a:ext cx="228600" cy="2286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981200" y="3408452"/>
            <a:ext cx="228600" cy="228600"/>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3733800" y="1723062"/>
            <a:ext cx="1981200" cy="410538"/>
          </a:xfrm>
          <a:prstGeom prst="line">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276600" y="2133600"/>
            <a:ext cx="2438400" cy="810374"/>
          </a:xfrm>
          <a:prstGeom prst="line">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715000" y="1837362"/>
            <a:ext cx="3124200" cy="646331"/>
          </a:xfrm>
          <a:prstGeom prst="rect">
            <a:avLst/>
          </a:prstGeom>
          <a:noFill/>
        </p:spPr>
        <p:txBody>
          <a:bodyPr wrap="square" rtlCol="0">
            <a:spAutoFit/>
          </a:bodyPr>
          <a:lstStyle/>
          <a:p>
            <a:r>
              <a:rPr lang="en-US" dirty="0" smtClean="0"/>
              <a:t>Follow a cohort of students through the report card</a:t>
            </a:r>
            <a:endParaRPr lang="en-US" dirty="0"/>
          </a:p>
        </p:txBody>
      </p:sp>
      <p:cxnSp>
        <p:nvCxnSpPr>
          <p:cNvPr id="19" name="Straight Connector 18"/>
          <p:cNvCxnSpPr/>
          <p:nvPr/>
        </p:nvCxnSpPr>
        <p:spPr>
          <a:xfrm>
            <a:off x="3276600" y="2483693"/>
            <a:ext cx="1981200" cy="410538"/>
          </a:xfrm>
          <a:prstGeom prst="line">
            <a:avLst/>
          </a:prstGeom>
          <a:ln w="158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344648" y="2894231"/>
            <a:ext cx="2913152" cy="628521"/>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410200" y="2709565"/>
            <a:ext cx="3429000" cy="1200329"/>
          </a:xfrm>
          <a:prstGeom prst="rect">
            <a:avLst/>
          </a:prstGeom>
          <a:noFill/>
        </p:spPr>
        <p:txBody>
          <a:bodyPr wrap="square" rtlCol="0">
            <a:spAutoFit/>
          </a:bodyPr>
          <a:lstStyle/>
          <a:p>
            <a:r>
              <a:rPr lang="en-US" dirty="0" smtClean="0"/>
              <a:t>The Fall 2008 cohort size and retention rates can assist in predicting the graduation rates</a:t>
            </a:r>
            <a:endParaRPr lang="en-US" dirty="0"/>
          </a:p>
        </p:txBody>
      </p:sp>
      <p:sp>
        <p:nvSpPr>
          <p:cNvPr id="23" name="Oval 22"/>
          <p:cNvSpPr/>
          <p:nvPr/>
        </p:nvSpPr>
        <p:spPr>
          <a:xfrm>
            <a:off x="1919556" y="4104526"/>
            <a:ext cx="363448" cy="685800"/>
          </a:xfrm>
          <a:prstGeom prst="ellipse">
            <a:avLst/>
          </a:prstGeom>
          <a:no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flipV="1">
            <a:off x="2330093" y="4447426"/>
            <a:ext cx="2927707" cy="52847"/>
          </a:xfrm>
          <a:prstGeom prst="line">
            <a:avLst/>
          </a:prstGeom>
          <a:ln w="19050">
            <a:solidFill>
              <a:srgbClr val="CCCC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334000" y="4108528"/>
            <a:ext cx="3429000" cy="923330"/>
          </a:xfrm>
          <a:prstGeom prst="rect">
            <a:avLst/>
          </a:prstGeom>
          <a:noFill/>
        </p:spPr>
        <p:txBody>
          <a:bodyPr wrap="square" rtlCol="0">
            <a:spAutoFit/>
          </a:bodyPr>
          <a:lstStyle/>
          <a:p>
            <a:r>
              <a:rPr lang="en-US" dirty="0" smtClean="0"/>
              <a:t>The yield rate and enrollment rate can assist in predicting these as well</a:t>
            </a:r>
            <a:endParaRPr lang="en-US" dirty="0"/>
          </a:p>
        </p:txBody>
      </p:sp>
    </p:spTree>
    <p:extLst>
      <p:ext uri="{BB962C8B-B14F-4D97-AF65-F5344CB8AC3E}">
        <p14:creationId xmlns:p14="http://schemas.microsoft.com/office/powerpoint/2010/main" val="3274061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Putting It </a:t>
            </a:r>
            <a:r>
              <a:rPr lang="en-US" sz="3200" dirty="0"/>
              <a:t>I</a:t>
            </a:r>
            <a:r>
              <a:rPr lang="en-US" sz="3200" dirty="0" smtClean="0"/>
              <a:t>nto Your</a:t>
            </a:r>
            <a:r>
              <a:rPr lang="en-US" sz="3200" dirty="0"/>
              <a:t> </a:t>
            </a:r>
            <a:r>
              <a:rPr lang="en-US" sz="3200" dirty="0" smtClean="0"/>
              <a:t>Scorecard</a:t>
            </a:r>
            <a:endParaRPr lang="en-US" sz="32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77135"/>
            <a:ext cx="2362199" cy="343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2743200" y="1610046"/>
            <a:ext cx="6019800" cy="1754326"/>
          </a:xfrm>
          <a:prstGeom prst="rect">
            <a:avLst/>
          </a:prstGeom>
          <a:noFill/>
        </p:spPr>
        <p:txBody>
          <a:bodyPr wrap="square" rtlCol="0">
            <a:spAutoFit/>
          </a:bodyPr>
          <a:lstStyle/>
          <a:p>
            <a:r>
              <a:rPr lang="en-US" dirty="0" smtClean="0"/>
              <a:t>Program is currently at a 32% graduation rate. </a:t>
            </a:r>
          </a:p>
          <a:p>
            <a:r>
              <a:rPr lang="en-US" dirty="0" smtClean="0"/>
              <a:t>Institutional goal is 40%</a:t>
            </a:r>
          </a:p>
          <a:p>
            <a:r>
              <a:rPr lang="en-US" dirty="0" smtClean="0"/>
              <a:t>Set a program goals based on the reality of where you are, the interventions/changes you intend to make, and the direction you need to be heading</a:t>
            </a:r>
          </a:p>
          <a:p>
            <a:endParaRPr lang="en-US" dirty="0"/>
          </a:p>
        </p:txBody>
      </p:sp>
      <p:sp>
        <p:nvSpPr>
          <p:cNvPr id="26" name="TextBox 25"/>
          <p:cNvSpPr txBox="1"/>
          <p:nvPr/>
        </p:nvSpPr>
        <p:spPr>
          <a:xfrm>
            <a:off x="3505200" y="3051557"/>
            <a:ext cx="4572000" cy="646331"/>
          </a:xfrm>
          <a:prstGeom prst="rect">
            <a:avLst/>
          </a:prstGeom>
          <a:noFill/>
        </p:spPr>
        <p:txBody>
          <a:bodyPr wrap="square" rtlCol="0">
            <a:spAutoFit/>
          </a:bodyPr>
          <a:lstStyle/>
          <a:p>
            <a:r>
              <a:rPr lang="en-US" dirty="0" smtClean="0"/>
              <a:t>The yield rate and enrollment rate can assist in predicting these as well</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114800"/>
            <a:ext cx="8001000" cy="235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416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Trying it all out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Let’s perform an assessment of my presentation, focusing on wardrobe:</a:t>
            </a:r>
          </a:p>
          <a:p>
            <a:pPr marL="0" indent="0">
              <a:buNone/>
            </a:pPr>
            <a:endParaRPr lang="en-US" dirty="0" smtClean="0"/>
          </a:p>
          <a:p>
            <a:pPr lvl="1"/>
            <a:r>
              <a:rPr lang="en-US" dirty="0"/>
              <a:t>What is the cohort</a:t>
            </a:r>
            <a:r>
              <a:rPr lang="en-US" dirty="0" smtClean="0"/>
              <a:t>?</a:t>
            </a:r>
          </a:p>
          <a:p>
            <a:pPr lvl="1"/>
            <a:r>
              <a:rPr lang="en-US" dirty="0" smtClean="0"/>
              <a:t>What is the baseline?</a:t>
            </a:r>
          </a:p>
          <a:p>
            <a:pPr lvl="1"/>
            <a:r>
              <a:rPr lang="en-US" dirty="0" smtClean="0"/>
              <a:t>What benchmarks are we going to use? </a:t>
            </a:r>
          </a:p>
          <a:p>
            <a:pPr lvl="1"/>
            <a:r>
              <a:rPr lang="en-US" dirty="0" smtClean="0"/>
              <a:t>What are the goals?</a:t>
            </a:r>
          </a:p>
          <a:p>
            <a:pPr lvl="1"/>
            <a:r>
              <a:rPr lang="en-US" dirty="0" smtClean="0"/>
              <a:t>What are the objectives?</a:t>
            </a:r>
          </a:p>
          <a:p>
            <a:pPr lvl="1"/>
            <a:r>
              <a:rPr lang="en-US" dirty="0" smtClean="0"/>
              <a:t>What are some direct and indirect </a:t>
            </a:r>
          </a:p>
          <a:p>
            <a:pPr marL="411480" lvl="1" indent="0">
              <a:buNone/>
            </a:pPr>
            <a:r>
              <a:rPr lang="en-US" dirty="0"/>
              <a:t>	</a:t>
            </a:r>
            <a:r>
              <a:rPr lang="en-US" dirty="0" smtClean="0"/>
              <a:t>measures of student learning?</a:t>
            </a:r>
          </a:p>
          <a:p>
            <a:pPr lvl="1"/>
            <a:r>
              <a:rPr lang="en-US" dirty="0" smtClean="0"/>
              <a:t>What are the outcomes?</a:t>
            </a:r>
          </a:p>
          <a:p>
            <a:pPr lvl="1"/>
            <a:endParaRPr lang="en-US" dirty="0" smtClean="0"/>
          </a:p>
          <a:p>
            <a:pPr lvl="1"/>
            <a:endParaRPr lang="en-US" dirty="0" smtClean="0"/>
          </a:p>
          <a:p>
            <a:pPr lvl="1"/>
            <a:endParaRPr lang="en-US" dirty="0"/>
          </a:p>
        </p:txBody>
      </p:sp>
      <p:pic>
        <p:nvPicPr>
          <p:cNvPr id="3076" name="Picture 4" descr="C:\Users\todds\AppData\Local\Microsoft\Windows\Temporary Internet Files\Content.IE5\UMS7OANY\MC90044062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572000"/>
            <a:ext cx="1768475" cy="182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5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Assessment?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u="sng" dirty="0" smtClean="0"/>
              <a:t>systematic</a:t>
            </a:r>
            <a:r>
              <a:rPr lang="en-US" dirty="0" smtClean="0"/>
              <a:t> collection, </a:t>
            </a:r>
            <a:r>
              <a:rPr lang="en-US" u="sng" dirty="0" smtClean="0"/>
              <a:t>review</a:t>
            </a:r>
            <a:r>
              <a:rPr lang="en-US" dirty="0" smtClean="0"/>
              <a:t>, and </a:t>
            </a:r>
            <a:r>
              <a:rPr lang="en-US" u="sng" dirty="0" smtClean="0"/>
              <a:t>use</a:t>
            </a:r>
            <a:r>
              <a:rPr lang="en-US" dirty="0" smtClean="0"/>
              <a:t> of information undertaken for the purpose of improving outcomes (e.g., student learning and development)</a:t>
            </a:r>
          </a:p>
          <a:p>
            <a:endParaRPr lang="en-US" dirty="0"/>
          </a:p>
          <a:p>
            <a:r>
              <a:rPr lang="en-US" dirty="0" smtClean="0"/>
              <a:t>Translation: Determining if what we are doing is working, and making changes for improvement, determining if those changes are working, and making further changes for improvement, and making more changes for improvement, and…</a:t>
            </a:r>
          </a:p>
          <a:p>
            <a:endParaRPr lang="en-US" dirty="0"/>
          </a:p>
          <a:p>
            <a:pPr lvl="1"/>
            <a:r>
              <a:rPr lang="en-US" u="sng" dirty="0" smtClean="0"/>
              <a:t>Systematic</a:t>
            </a:r>
            <a:r>
              <a:rPr lang="en-US" dirty="0" smtClean="0"/>
              <a:t>: organized and planned</a:t>
            </a:r>
          </a:p>
          <a:p>
            <a:pPr lvl="1"/>
            <a:r>
              <a:rPr lang="en-US" u="sng" dirty="0" smtClean="0"/>
              <a:t>Review</a:t>
            </a:r>
            <a:r>
              <a:rPr lang="en-US" dirty="0" smtClean="0"/>
              <a:t>: Appraise critically, evaluate, a formal examination</a:t>
            </a:r>
            <a:r>
              <a:rPr lang="en-US" dirty="0"/>
              <a:t>;</a:t>
            </a:r>
            <a:r>
              <a:rPr lang="en-US" dirty="0" smtClean="0"/>
              <a:t> practice intended to polish performance or refresh memory</a:t>
            </a:r>
          </a:p>
          <a:p>
            <a:pPr lvl="1"/>
            <a:r>
              <a:rPr lang="en-US" u="sng" dirty="0" smtClean="0"/>
              <a:t>Use</a:t>
            </a:r>
            <a:r>
              <a:rPr lang="en-US" dirty="0" smtClean="0"/>
              <a:t>: Take or consume</a:t>
            </a:r>
          </a:p>
          <a:p>
            <a:endParaRPr lang="en-US" dirty="0"/>
          </a:p>
          <a:p>
            <a:r>
              <a:rPr lang="en-US" dirty="0" smtClean="0"/>
              <a:t>Assessment is not an event, it is a constant process</a:t>
            </a:r>
            <a:endParaRPr lang="en-US" dirty="0"/>
          </a:p>
        </p:txBody>
      </p:sp>
    </p:spTree>
    <p:extLst>
      <p:ext uri="{BB962C8B-B14F-4D97-AF65-F5344CB8AC3E}">
        <p14:creationId xmlns:p14="http://schemas.microsoft.com/office/powerpoint/2010/main" val="87895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Assessment vs. Evaluation</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90341944"/>
              </p:ext>
            </p:extLst>
          </p:nvPr>
        </p:nvGraphicFramePr>
        <p:xfrm>
          <a:off x="457200" y="1899920"/>
          <a:ext cx="8229600" cy="4119880"/>
        </p:xfrm>
        <a:graphic>
          <a:graphicData uri="http://schemas.openxmlformats.org/drawingml/2006/table">
            <a:tbl>
              <a:tblPr firstRow="1" bandRow="1">
                <a:tableStyleId>{5C22544A-7EE6-4342-B048-85BDC9FD1C3A}</a:tableStyleId>
              </a:tblPr>
              <a:tblGrid>
                <a:gridCol w="2057400"/>
                <a:gridCol w="2971800"/>
                <a:gridCol w="3200400"/>
              </a:tblGrid>
              <a:tr h="370840">
                <a:tc>
                  <a:txBody>
                    <a:bodyPr/>
                    <a:lstStyle/>
                    <a:p>
                      <a:pPr algn="ctr"/>
                      <a:endParaRPr lang="en-US" dirty="0"/>
                    </a:p>
                  </a:txBody>
                  <a:tcPr/>
                </a:tc>
                <a:tc>
                  <a:txBody>
                    <a:bodyPr/>
                    <a:lstStyle/>
                    <a:p>
                      <a:pPr algn="ctr"/>
                      <a:r>
                        <a:rPr lang="en-US" dirty="0" smtClean="0"/>
                        <a:t>Assessment</a:t>
                      </a:r>
                      <a:endParaRPr lang="en-US" dirty="0"/>
                    </a:p>
                  </a:txBody>
                  <a:tcPr/>
                </a:tc>
                <a:tc>
                  <a:txBody>
                    <a:bodyPr/>
                    <a:lstStyle/>
                    <a:p>
                      <a:pPr algn="ctr"/>
                      <a:r>
                        <a:rPr lang="en-US" dirty="0" smtClean="0"/>
                        <a:t>Evaluation</a:t>
                      </a:r>
                      <a:endParaRPr lang="en-US" dirty="0"/>
                    </a:p>
                  </a:txBody>
                  <a:tcPr/>
                </a:tc>
              </a:tr>
              <a:tr h="370840">
                <a:tc>
                  <a:txBody>
                    <a:bodyPr/>
                    <a:lstStyle/>
                    <a:p>
                      <a:pPr algn="ctr"/>
                      <a:r>
                        <a:rPr lang="en-US" dirty="0" smtClean="0"/>
                        <a:t>Timing</a:t>
                      </a:r>
                      <a:endParaRPr lang="en-US" dirty="0"/>
                    </a:p>
                  </a:txBody>
                  <a:tcPr/>
                </a:tc>
                <a:tc>
                  <a:txBody>
                    <a:bodyPr/>
                    <a:lstStyle/>
                    <a:p>
                      <a:pPr algn="ctr"/>
                      <a:r>
                        <a:rPr lang="en-US" i="1" dirty="0" smtClean="0"/>
                        <a:t>Formative</a:t>
                      </a:r>
                      <a:r>
                        <a:rPr lang="en-US" dirty="0" smtClean="0"/>
                        <a:t>: Ongoing</a:t>
                      </a:r>
                      <a:r>
                        <a:rPr lang="en-US" baseline="0" dirty="0" smtClean="0"/>
                        <a:t> to foster improvement</a:t>
                      </a:r>
                      <a:endParaRPr lang="en-US" dirty="0"/>
                    </a:p>
                  </a:txBody>
                  <a:tcPr/>
                </a:tc>
                <a:tc>
                  <a:txBody>
                    <a:bodyPr/>
                    <a:lstStyle/>
                    <a:p>
                      <a:pPr algn="ctr"/>
                      <a:r>
                        <a:rPr lang="en-US" i="1" dirty="0" smtClean="0"/>
                        <a:t>Summative</a:t>
                      </a:r>
                      <a:r>
                        <a:rPr lang="en-US" dirty="0" smtClean="0"/>
                        <a:t>: Final to gauge</a:t>
                      </a:r>
                      <a:r>
                        <a:rPr lang="en-US" baseline="0" dirty="0" smtClean="0"/>
                        <a:t> quality/performance</a:t>
                      </a:r>
                      <a:endParaRPr lang="en-US" dirty="0"/>
                    </a:p>
                  </a:txBody>
                  <a:tcPr/>
                </a:tc>
              </a:tr>
              <a:tr h="370840">
                <a:tc>
                  <a:txBody>
                    <a:bodyPr/>
                    <a:lstStyle/>
                    <a:p>
                      <a:pPr algn="ctr"/>
                      <a:r>
                        <a:rPr lang="en-US" dirty="0" smtClean="0"/>
                        <a:t>What is</a:t>
                      </a:r>
                      <a:r>
                        <a:rPr lang="en-US" baseline="0" dirty="0" smtClean="0"/>
                        <a:t> it measuring?</a:t>
                      </a:r>
                      <a:endParaRPr lang="en-US" dirty="0"/>
                    </a:p>
                  </a:txBody>
                  <a:tcPr/>
                </a:tc>
                <a:tc>
                  <a:txBody>
                    <a:bodyPr/>
                    <a:lstStyle/>
                    <a:p>
                      <a:pPr algn="ctr"/>
                      <a:r>
                        <a:rPr lang="en-US" i="1" dirty="0" smtClean="0"/>
                        <a:t>Process-oriented</a:t>
                      </a:r>
                      <a:r>
                        <a:rPr lang="en-US" dirty="0" smtClean="0"/>
                        <a:t>: How is it going?</a:t>
                      </a:r>
                      <a:endParaRPr lang="en-US" dirty="0"/>
                    </a:p>
                  </a:txBody>
                  <a:tcPr/>
                </a:tc>
                <a:tc>
                  <a:txBody>
                    <a:bodyPr/>
                    <a:lstStyle/>
                    <a:p>
                      <a:pPr algn="ctr"/>
                      <a:r>
                        <a:rPr lang="en-US" i="1" dirty="0" smtClean="0"/>
                        <a:t>Product-oriented</a:t>
                      </a:r>
                      <a:r>
                        <a:rPr lang="en-US" dirty="0" smtClean="0"/>
                        <a:t>: What’s been accomplished?</a:t>
                      </a:r>
                      <a:endParaRPr lang="en-US" dirty="0"/>
                    </a:p>
                  </a:txBody>
                  <a:tcPr/>
                </a:tc>
              </a:tr>
              <a:tr h="370840">
                <a:tc>
                  <a:txBody>
                    <a:bodyPr/>
                    <a:lstStyle/>
                    <a:p>
                      <a:pPr algn="ctr"/>
                      <a:r>
                        <a:rPr lang="en-US" dirty="0" smtClean="0"/>
                        <a:t>Relationship between administrator</a:t>
                      </a:r>
                      <a:r>
                        <a:rPr lang="en-US" baseline="0" dirty="0" smtClean="0"/>
                        <a:t> and recipient</a:t>
                      </a:r>
                      <a:endParaRPr lang="en-US" dirty="0"/>
                    </a:p>
                  </a:txBody>
                  <a:tcPr/>
                </a:tc>
                <a:tc>
                  <a:txBody>
                    <a:bodyPr/>
                    <a:lstStyle/>
                    <a:p>
                      <a:pPr algn="ctr"/>
                      <a:r>
                        <a:rPr lang="en-US" i="1" dirty="0" smtClean="0"/>
                        <a:t>Reflective</a:t>
                      </a:r>
                      <a:r>
                        <a:rPr lang="en-US" dirty="0" smtClean="0"/>
                        <a:t>: Based on internally</a:t>
                      </a:r>
                      <a:r>
                        <a:rPr lang="en-US" baseline="0" dirty="0" smtClean="0"/>
                        <a:t> defined goals and criteria</a:t>
                      </a:r>
                      <a:endParaRPr lang="en-US" dirty="0"/>
                    </a:p>
                  </a:txBody>
                  <a:tcPr/>
                </a:tc>
                <a:tc>
                  <a:txBody>
                    <a:bodyPr/>
                    <a:lstStyle/>
                    <a:p>
                      <a:pPr algn="ctr"/>
                      <a:r>
                        <a:rPr lang="en-US" i="1" dirty="0" smtClean="0"/>
                        <a:t>Prescriptive</a:t>
                      </a:r>
                      <a:r>
                        <a:rPr lang="en-US" dirty="0" smtClean="0"/>
                        <a:t>:</a:t>
                      </a:r>
                      <a:r>
                        <a:rPr lang="en-US" baseline="0" dirty="0" smtClean="0"/>
                        <a:t> Externally imposed standards</a:t>
                      </a:r>
                      <a:endParaRPr lang="en-US" dirty="0"/>
                    </a:p>
                  </a:txBody>
                  <a:tcPr/>
                </a:tc>
              </a:tr>
              <a:tr h="370840">
                <a:tc>
                  <a:txBody>
                    <a:bodyPr/>
                    <a:lstStyle/>
                    <a:p>
                      <a:pPr algn="ctr"/>
                      <a:r>
                        <a:rPr lang="en-US" dirty="0" smtClean="0"/>
                        <a:t>Use of findings</a:t>
                      </a:r>
                      <a:endParaRPr lang="en-US" dirty="0"/>
                    </a:p>
                  </a:txBody>
                  <a:tcPr/>
                </a:tc>
                <a:tc>
                  <a:txBody>
                    <a:bodyPr/>
                    <a:lstStyle/>
                    <a:p>
                      <a:pPr algn="ctr"/>
                      <a:r>
                        <a:rPr lang="en-US" i="1" dirty="0" smtClean="0"/>
                        <a:t>Diagnostic</a:t>
                      </a:r>
                      <a:r>
                        <a:rPr lang="en-US" dirty="0" smtClean="0"/>
                        <a:t>: Identify areas of strength and</a:t>
                      </a:r>
                      <a:r>
                        <a:rPr lang="en-US" baseline="0" dirty="0" smtClean="0"/>
                        <a:t> weakness</a:t>
                      </a:r>
                      <a:endParaRPr lang="en-US" dirty="0"/>
                    </a:p>
                  </a:txBody>
                  <a:tcPr/>
                </a:tc>
                <a:tc>
                  <a:txBody>
                    <a:bodyPr/>
                    <a:lstStyle/>
                    <a:p>
                      <a:pPr algn="ctr"/>
                      <a:r>
                        <a:rPr lang="en-US" i="1" dirty="0" smtClean="0"/>
                        <a:t>Judgmental</a:t>
                      </a:r>
                      <a:r>
                        <a:rPr lang="en-US" dirty="0" smtClean="0"/>
                        <a:t>:</a:t>
                      </a:r>
                      <a:r>
                        <a:rPr lang="en-US" baseline="0" dirty="0" smtClean="0"/>
                        <a:t> Arrive at an overall grade/score</a:t>
                      </a:r>
                      <a:endParaRPr lang="en-US" dirty="0"/>
                    </a:p>
                  </a:txBody>
                  <a:tcPr/>
                </a:tc>
              </a:tr>
              <a:tr h="370840">
                <a:tc>
                  <a:txBody>
                    <a:bodyPr/>
                    <a:lstStyle/>
                    <a:p>
                      <a:pPr algn="ctr"/>
                      <a:r>
                        <a:rPr lang="en-US" dirty="0" smtClean="0"/>
                        <a:t>Standards of measurement</a:t>
                      </a:r>
                      <a:endParaRPr lang="en-US" dirty="0"/>
                    </a:p>
                  </a:txBody>
                  <a:tcPr/>
                </a:tc>
                <a:tc>
                  <a:txBody>
                    <a:bodyPr/>
                    <a:lstStyle/>
                    <a:p>
                      <a:pPr algn="ctr"/>
                      <a:r>
                        <a:rPr lang="en-US" i="1" dirty="0" smtClean="0"/>
                        <a:t>Flexible</a:t>
                      </a:r>
                      <a:r>
                        <a:rPr lang="en-US" dirty="0" smtClean="0"/>
                        <a:t>: Adjustable</a:t>
                      </a:r>
                      <a:r>
                        <a:rPr lang="en-US" baseline="0" dirty="0" smtClean="0"/>
                        <a:t> as challenges change</a:t>
                      </a:r>
                      <a:endParaRPr lang="en-US" dirty="0"/>
                    </a:p>
                  </a:txBody>
                  <a:tcPr/>
                </a:tc>
                <a:tc>
                  <a:txBody>
                    <a:bodyPr/>
                    <a:lstStyle/>
                    <a:p>
                      <a:pPr algn="ctr"/>
                      <a:r>
                        <a:rPr lang="en-US" i="1" dirty="0" smtClean="0"/>
                        <a:t>Fixed</a:t>
                      </a:r>
                      <a:r>
                        <a:rPr lang="en-US" dirty="0" smtClean="0"/>
                        <a:t>:</a:t>
                      </a:r>
                      <a:r>
                        <a:rPr lang="en-US" baseline="0" dirty="0" smtClean="0"/>
                        <a:t> Designed to reward success and punish failure</a:t>
                      </a:r>
                      <a:endParaRPr lang="en-US" dirty="0"/>
                    </a:p>
                  </a:txBody>
                  <a:tcPr/>
                </a:tc>
              </a:tr>
            </a:tbl>
          </a:graphicData>
        </a:graphic>
      </p:graphicFrame>
    </p:spTree>
    <p:extLst>
      <p:ext uri="{BB962C8B-B14F-4D97-AF65-F5344CB8AC3E}">
        <p14:creationId xmlns:p14="http://schemas.microsoft.com/office/powerpoint/2010/main" val="515650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Cohort</a:t>
            </a:r>
            <a:endParaRPr lang="en-US" dirty="0"/>
          </a:p>
        </p:txBody>
      </p:sp>
      <p:sp>
        <p:nvSpPr>
          <p:cNvPr id="3" name="Content Placeholder 2"/>
          <p:cNvSpPr>
            <a:spLocks noGrp="1"/>
          </p:cNvSpPr>
          <p:nvPr>
            <p:ph idx="1"/>
          </p:nvPr>
        </p:nvSpPr>
        <p:spPr/>
        <p:txBody>
          <a:bodyPr/>
          <a:lstStyle/>
          <a:p>
            <a:r>
              <a:rPr lang="en-US" dirty="0" smtClean="0"/>
              <a:t>A group of people sharing a specific characteristic:</a:t>
            </a:r>
          </a:p>
          <a:p>
            <a:pPr lvl="1"/>
            <a:r>
              <a:rPr lang="en-US" dirty="0" smtClean="0"/>
              <a:t>Age</a:t>
            </a:r>
          </a:p>
          <a:p>
            <a:pPr lvl="1"/>
            <a:r>
              <a:rPr lang="en-US" dirty="0" smtClean="0"/>
              <a:t>Student type</a:t>
            </a:r>
          </a:p>
          <a:p>
            <a:pPr lvl="1"/>
            <a:r>
              <a:rPr lang="en-US" dirty="0" smtClean="0"/>
              <a:t>Residential/non-residential</a:t>
            </a:r>
          </a:p>
          <a:p>
            <a:pPr lvl="1"/>
            <a:r>
              <a:rPr lang="en-US" dirty="0" smtClean="0"/>
              <a:t>CSTEP, EOP</a:t>
            </a:r>
          </a:p>
          <a:p>
            <a:pPr lvl="1"/>
            <a:r>
              <a:rPr lang="en-US" dirty="0" smtClean="0"/>
              <a:t>Program of study</a:t>
            </a:r>
          </a:p>
          <a:p>
            <a:pPr lvl="1"/>
            <a:r>
              <a:rPr lang="en-US" dirty="0" smtClean="0"/>
              <a:t>First generation</a:t>
            </a:r>
          </a:p>
          <a:p>
            <a:pPr lvl="1"/>
            <a:r>
              <a:rPr lang="en-US" dirty="0" smtClean="0"/>
              <a:t>Pell eligible</a:t>
            </a:r>
            <a:endParaRPr lang="en-US" dirty="0"/>
          </a:p>
        </p:txBody>
      </p:sp>
    </p:spTree>
    <p:extLst>
      <p:ext uri="{BB962C8B-B14F-4D97-AF65-F5344CB8AC3E}">
        <p14:creationId xmlns:p14="http://schemas.microsoft.com/office/powerpoint/2010/main" val="1426609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a:t>
            </a:r>
            <a:endParaRPr lang="en-US" dirty="0"/>
          </a:p>
        </p:txBody>
      </p:sp>
      <p:sp>
        <p:nvSpPr>
          <p:cNvPr id="3" name="Content Placeholder 2"/>
          <p:cNvSpPr>
            <a:spLocks noGrp="1"/>
          </p:cNvSpPr>
          <p:nvPr>
            <p:ph idx="1"/>
          </p:nvPr>
        </p:nvSpPr>
        <p:spPr/>
        <p:txBody>
          <a:bodyPr/>
          <a:lstStyle/>
          <a:p>
            <a:r>
              <a:rPr lang="en-US" dirty="0" smtClean="0"/>
              <a:t>The standard by which things are measured or compared</a:t>
            </a:r>
          </a:p>
          <a:p>
            <a:endParaRPr lang="en-US" dirty="0" smtClean="0"/>
          </a:p>
          <a:p>
            <a:r>
              <a:rPr lang="en-US" dirty="0" smtClean="0"/>
              <a:t>The “starting line”</a:t>
            </a:r>
          </a:p>
          <a:p>
            <a:pPr lvl="1"/>
            <a:r>
              <a:rPr lang="en-US" dirty="0" smtClean="0"/>
              <a:t>Census date</a:t>
            </a:r>
          </a:p>
          <a:p>
            <a:pPr lvl="1"/>
            <a:r>
              <a:rPr lang="en-US" dirty="0" smtClean="0"/>
              <a:t>Previous report date</a:t>
            </a:r>
          </a:p>
          <a:p>
            <a:pPr lvl="1"/>
            <a:r>
              <a:rPr lang="en-US" dirty="0" smtClean="0"/>
              <a:t>Dictated by a higher power</a:t>
            </a:r>
          </a:p>
          <a:p>
            <a:pPr lvl="1"/>
            <a:endParaRPr lang="en-US" dirty="0" smtClean="0"/>
          </a:p>
        </p:txBody>
      </p:sp>
      <p:pic>
        <p:nvPicPr>
          <p:cNvPr id="1027" name="Picture 3" descr="C:\Users\todds\AppData\Local\Microsoft\Windows\Temporary Internet Files\Content.IE5\GZ1HZ5F1\MP90042256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3276600"/>
            <a:ext cx="2419350" cy="322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936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description or example of performance that serves as a standard of comparison for evaluation or judging quality</a:t>
            </a:r>
          </a:p>
          <a:p>
            <a:endParaRPr lang="en-US" dirty="0"/>
          </a:p>
          <a:p>
            <a:r>
              <a:rPr lang="en-US" dirty="0" smtClean="0"/>
              <a:t>Translation: A standard by which something can be measured or judged</a:t>
            </a:r>
          </a:p>
          <a:p>
            <a:endParaRPr lang="en-US" dirty="0"/>
          </a:p>
          <a:p>
            <a:r>
              <a:rPr lang="en-US" dirty="0" smtClean="0"/>
              <a:t>Types of benchmarks:</a:t>
            </a:r>
          </a:p>
          <a:p>
            <a:pPr lvl="1"/>
            <a:r>
              <a:rPr lang="en-US" dirty="0" smtClean="0"/>
              <a:t>Peers (aspirational and reality)</a:t>
            </a:r>
          </a:p>
          <a:p>
            <a:pPr lvl="1"/>
            <a:r>
              <a:rPr lang="en-US" dirty="0" smtClean="0"/>
              <a:t>Where we are now (baseline)</a:t>
            </a:r>
          </a:p>
          <a:p>
            <a:pPr lvl="1"/>
            <a:r>
              <a:rPr lang="en-US" dirty="0" smtClean="0"/>
              <a:t>Where we want to be</a:t>
            </a:r>
          </a:p>
          <a:p>
            <a:pPr lvl="1"/>
            <a:r>
              <a:rPr lang="en-US" dirty="0" smtClean="0"/>
              <a:t>Where others say we should be</a:t>
            </a:r>
          </a:p>
          <a:p>
            <a:pPr marL="411480" lvl="1" indent="0">
              <a:buNone/>
            </a:pPr>
            <a:endParaRPr lang="en-US" dirty="0" smtClean="0"/>
          </a:p>
          <a:p>
            <a:pPr lvl="1"/>
            <a:endParaRPr lang="en-US" dirty="0"/>
          </a:p>
        </p:txBody>
      </p:sp>
    </p:spTree>
    <p:extLst>
      <p:ext uri="{BB962C8B-B14F-4D97-AF65-F5344CB8AC3E}">
        <p14:creationId xmlns:p14="http://schemas.microsoft.com/office/powerpoint/2010/main" val="1042016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Goals vs. Objective</a:t>
            </a:r>
            <a:endParaRPr lang="en-US" dirty="0"/>
          </a:p>
        </p:txBody>
      </p:sp>
      <p:sp>
        <p:nvSpPr>
          <p:cNvPr id="3" name="Content Placeholder 2"/>
          <p:cNvSpPr>
            <a:spLocks noGrp="1"/>
          </p:cNvSpPr>
          <p:nvPr>
            <p:ph idx="1"/>
          </p:nvPr>
        </p:nvSpPr>
        <p:spPr>
          <a:xfrm>
            <a:off x="457200" y="1646236"/>
            <a:ext cx="8229600" cy="4906963"/>
          </a:xfrm>
        </p:spPr>
        <p:txBody>
          <a:bodyPr>
            <a:normAutofit fontScale="85000" lnSpcReduction="20000"/>
          </a:bodyPr>
          <a:lstStyle/>
          <a:p>
            <a:r>
              <a:rPr lang="en-US" sz="2800" dirty="0" smtClean="0"/>
              <a:t>Goal: A general description of the wider problem your project with address, offering a reason why the task will be performed</a:t>
            </a:r>
          </a:p>
          <a:p>
            <a:endParaRPr lang="en-US" dirty="0" smtClean="0"/>
          </a:p>
          <a:p>
            <a:pPr marL="292100" lvl="1" indent="-292100">
              <a:spcBef>
                <a:spcPts val="0"/>
              </a:spcBef>
              <a:buClr>
                <a:schemeClr val="accent1"/>
              </a:buClr>
              <a:buSzPct val="70000"/>
              <a:buFont typeface="Wingdings 2"/>
              <a:buChar char=""/>
            </a:pPr>
            <a:r>
              <a:rPr lang="en-US" sz="2800" dirty="0" smtClean="0"/>
              <a:t>Objective: More detailed than a goal, includes </a:t>
            </a:r>
            <a:r>
              <a:rPr lang="en-US" sz="2800" dirty="0"/>
              <a:t>the who</a:t>
            </a:r>
            <a:r>
              <a:rPr lang="en-US" sz="2800" dirty="0" smtClean="0"/>
              <a:t>, what, where, why</a:t>
            </a:r>
            <a:r>
              <a:rPr lang="en-US" sz="2800" dirty="0"/>
              <a:t>, </a:t>
            </a:r>
            <a:r>
              <a:rPr lang="en-US" sz="2800" dirty="0" smtClean="0"/>
              <a:t> when</a:t>
            </a:r>
            <a:r>
              <a:rPr lang="en-US" sz="2800" dirty="0"/>
              <a:t>, and how</a:t>
            </a:r>
          </a:p>
          <a:p>
            <a:endParaRPr lang="en-US" dirty="0" smtClean="0"/>
          </a:p>
          <a:p>
            <a:pPr lvl="1"/>
            <a:r>
              <a:rPr lang="en-US" b="1" i="1" u="sng" dirty="0" smtClean="0"/>
              <a:t>S</a:t>
            </a:r>
            <a:r>
              <a:rPr lang="en-US" dirty="0" smtClean="0"/>
              <a:t>pecific: to the problem you are addressing</a:t>
            </a:r>
          </a:p>
          <a:p>
            <a:pPr lvl="1"/>
            <a:r>
              <a:rPr lang="en-US" b="1" i="1" u="sng" dirty="0" smtClean="0"/>
              <a:t>M</a:t>
            </a:r>
            <a:r>
              <a:rPr lang="en-US" dirty="0" smtClean="0"/>
              <a:t>easureable: changes must be quantifiable, be numeric to address issues of quantity and quality</a:t>
            </a:r>
          </a:p>
          <a:p>
            <a:pPr lvl="1"/>
            <a:r>
              <a:rPr lang="en-US" b="1" i="1" u="sng" dirty="0" smtClean="0"/>
              <a:t>A</a:t>
            </a:r>
            <a:r>
              <a:rPr lang="en-US" dirty="0" smtClean="0"/>
              <a:t>ppropriate/attainable:  to the goals and the environment; must be feasible and within your control/influence</a:t>
            </a:r>
          </a:p>
          <a:p>
            <a:pPr lvl="1"/>
            <a:r>
              <a:rPr lang="en-US" b="1" i="1" u="sng" dirty="0" smtClean="0"/>
              <a:t>R</a:t>
            </a:r>
            <a:r>
              <a:rPr lang="en-US" dirty="0" smtClean="0"/>
              <a:t>ealistic: Measures outputs/results – not activities</a:t>
            </a:r>
          </a:p>
          <a:p>
            <a:pPr lvl="1"/>
            <a:r>
              <a:rPr lang="en-US" b="1" i="1" u="sng" dirty="0" smtClean="0"/>
              <a:t>T</a:t>
            </a:r>
            <a:r>
              <a:rPr lang="en-US" dirty="0" smtClean="0"/>
              <a:t>imes: Identifies target date for completion of objectives and includes interim steps and a monitoring plan</a:t>
            </a:r>
          </a:p>
          <a:p>
            <a:pPr lvl="1"/>
            <a:endParaRPr lang="en-US" b="1" i="1" u="sng" dirty="0"/>
          </a:p>
        </p:txBody>
      </p:sp>
    </p:spTree>
    <p:extLst>
      <p:ext uri="{BB962C8B-B14F-4D97-AF65-F5344CB8AC3E}">
        <p14:creationId xmlns:p14="http://schemas.microsoft.com/office/powerpoint/2010/main" val="363885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MEASUREABLE</a:t>
            </a:r>
          </a:p>
          <a:p>
            <a:pPr marL="0" indent="0">
              <a:buNone/>
            </a:pPr>
            <a:endParaRPr lang="en-US" dirty="0" smtClean="0"/>
          </a:p>
          <a:p>
            <a:r>
              <a:rPr lang="en-US" dirty="0" smtClean="0"/>
              <a:t>Used to express intended results in precise terms</a:t>
            </a:r>
          </a:p>
          <a:p>
            <a:pPr marL="0" indent="0">
              <a:buNone/>
            </a:pPr>
            <a:endParaRPr lang="en-US" dirty="0" smtClean="0"/>
          </a:p>
          <a:p>
            <a:r>
              <a:rPr lang="en-US" dirty="0" smtClean="0"/>
              <a:t>Specific as to what needs to be assessed and help guide the appropriate assessment tool</a:t>
            </a:r>
          </a:p>
          <a:p>
            <a:endParaRPr lang="en-US" dirty="0"/>
          </a:p>
        </p:txBody>
      </p:sp>
    </p:spTree>
    <p:extLst>
      <p:ext uri="{BB962C8B-B14F-4D97-AF65-F5344CB8AC3E}">
        <p14:creationId xmlns:p14="http://schemas.microsoft.com/office/powerpoint/2010/main" val="4213232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r>
              <a:rPr lang="en-US" dirty="0" smtClean="0"/>
              <a:t>Observable (documentable!) behaviors or actions that demonstrate that the objective has occurred</a:t>
            </a:r>
          </a:p>
          <a:p>
            <a:endParaRPr lang="en-US" dirty="0"/>
          </a:p>
          <a:p>
            <a:r>
              <a:rPr lang="en-US" dirty="0" smtClean="0"/>
              <a:t>Your objectives carried over</a:t>
            </a:r>
          </a:p>
          <a:p>
            <a:pPr marL="0" indent="0">
              <a:buNone/>
            </a:pPr>
            <a:endParaRPr lang="en-US" dirty="0" smtClean="0"/>
          </a:p>
        </p:txBody>
      </p:sp>
    </p:spTree>
    <p:extLst>
      <p:ext uri="{BB962C8B-B14F-4D97-AF65-F5344CB8AC3E}">
        <p14:creationId xmlns:p14="http://schemas.microsoft.com/office/powerpoint/2010/main" val="3441043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2918</TotalTime>
  <Words>785</Words>
  <Application>Microsoft Office PowerPoint</Application>
  <PresentationFormat>On-screen Show (4:3)</PresentationFormat>
  <Paragraphs>119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Foundry</vt:lpstr>
      <vt:lpstr>Assessment Jargon</vt:lpstr>
      <vt:lpstr>What is Assessment?</vt:lpstr>
      <vt:lpstr>Assessment vs. Evaluation</vt:lpstr>
      <vt:lpstr>Cohort</vt:lpstr>
      <vt:lpstr>Baseline</vt:lpstr>
      <vt:lpstr>Benchmarks</vt:lpstr>
      <vt:lpstr>Goals vs. Objective</vt:lpstr>
      <vt:lpstr>Objectives</vt:lpstr>
      <vt:lpstr>Outcomes</vt:lpstr>
      <vt:lpstr>Measures of Student Learning </vt:lpstr>
      <vt:lpstr>Using Your Program  Report Card</vt:lpstr>
      <vt:lpstr>Using Your Program  Report Card</vt:lpstr>
      <vt:lpstr>Putting It Into Your Scorecard</vt:lpstr>
      <vt:lpstr>Trying it all out</vt:lpstr>
    </vt:vector>
  </TitlesOfParts>
  <Company>SUNY Canton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Jargon</dc:title>
  <dc:creator>Todd, Sarah</dc:creator>
  <cp:lastModifiedBy>Todd, Sarah</cp:lastModifiedBy>
  <cp:revision>64</cp:revision>
  <cp:lastPrinted>2012-08-24T12:20:37Z</cp:lastPrinted>
  <dcterms:created xsi:type="dcterms:W3CDTF">2012-07-16T18:41:48Z</dcterms:created>
  <dcterms:modified xsi:type="dcterms:W3CDTF">2012-08-30T18:17:19Z</dcterms:modified>
</cp:coreProperties>
</file>