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7" r:id="rId1"/>
  </p:sldMasterIdLst>
  <p:notesMasterIdLst>
    <p:notesMasterId r:id="rId33"/>
  </p:notesMasterIdLst>
  <p:handoutMasterIdLst>
    <p:handoutMasterId r:id="rId34"/>
  </p:handoutMasterIdLst>
  <p:sldIdLst>
    <p:sldId id="256" r:id="rId2"/>
    <p:sldId id="257" r:id="rId3"/>
    <p:sldId id="293" r:id="rId4"/>
    <p:sldId id="339" r:id="rId5"/>
    <p:sldId id="259" r:id="rId6"/>
    <p:sldId id="324" r:id="rId7"/>
    <p:sldId id="338" r:id="rId8"/>
    <p:sldId id="340" r:id="rId9"/>
    <p:sldId id="342" r:id="rId10"/>
    <p:sldId id="270" r:id="rId11"/>
    <p:sldId id="336" r:id="rId12"/>
    <p:sldId id="329" r:id="rId13"/>
    <p:sldId id="335" r:id="rId14"/>
    <p:sldId id="330" r:id="rId15"/>
    <p:sldId id="341" r:id="rId16"/>
    <p:sldId id="343" r:id="rId17"/>
    <p:sldId id="311" r:id="rId18"/>
    <p:sldId id="344" r:id="rId19"/>
    <p:sldId id="349" r:id="rId20"/>
    <p:sldId id="319" r:id="rId21"/>
    <p:sldId id="321" r:id="rId22"/>
    <p:sldId id="322" r:id="rId23"/>
    <p:sldId id="323" r:id="rId24"/>
    <p:sldId id="326" r:id="rId25"/>
    <p:sldId id="346" r:id="rId26"/>
    <p:sldId id="348" r:id="rId27"/>
    <p:sldId id="347" r:id="rId28"/>
    <p:sldId id="332" r:id="rId29"/>
    <p:sldId id="345" r:id="rId30"/>
    <p:sldId id="316" r:id="rId31"/>
    <p:sldId id="296" r:id="rId32"/>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1758" autoAdjust="0"/>
  </p:normalViewPr>
  <p:slideViewPr>
    <p:cSldViewPr snapToGrid="0">
      <p:cViewPr varScale="1">
        <p:scale>
          <a:sx n="89" d="100"/>
          <a:sy n="89" d="100"/>
        </p:scale>
        <p:origin x="114"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BA3D617-EF78-488C-ABFC-BB59FBBA0049}" type="datetimeFigureOut">
              <a:rPr lang="en-US" smtClean="0"/>
              <a:t>7/13/2022</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A9F8E96-3CDC-4098-BDF1-3CB60DD5F145}" type="slidenum">
              <a:rPr lang="en-US" smtClean="0"/>
              <a:t>‹#›</a:t>
            </a:fld>
            <a:endParaRPr lang="en-US"/>
          </a:p>
        </p:txBody>
      </p:sp>
    </p:spTree>
    <p:extLst>
      <p:ext uri="{BB962C8B-B14F-4D97-AF65-F5344CB8AC3E}">
        <p14:creationId xmlns:p14="http://schemas.microsoft.com/office/powerpoint/2010/main" val="1909717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4E06CE7-2EDB-4FFD-A952-8F64598E45F9}" type="datetimeFigureOut">
              <a:rPr lang="en-US" smtClean="0"/>
              <a:t>7/13/2022</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97DEE10-CABA-4D1A-AF93-2000D926B01B}" type="slidenum">
              <a:rPr lang="en-US" smtClean="0"/>
              <a:t>‹#›</a:t>
            </a:fld>
            <a:endParaRPr lang="en-US" dirty="0"/>
          </a:p>
        </p:txBody>
      </p:sp>
    </p:spTree>
    <p:extLst>
      <p:ext uri="{BB962C8B-B14F-4D97-AF65-F5344CB8AC3E}">
        <p14:creationId xmlns:p14="http://schemas.microsoft.com/office/powerpoint/2010/main" val="2663868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DEE10-CABA-4D1A-AF93-2000D926B01B}" type="slidenum">
              <a:rPr lang="en-US" smtClean="0"/>
              <a:t>14</a:t>
            </a:fld>
            <a:endParaRPr lang="en-US" dirty="0"/>
          </a:p>
        </p:txBody>
      </p:sp>
    </p:spTree>
    <p:extLst>
      <p:ext uri="{BB962C8B-B14F-4D97-AF65-F5344CB8AC3E}">
        <p14:creationId xmlns:p14="http://schemas.microsoft.com/office/powerpoint/2010/main" val="16568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DEE10-CABA-4D1A-AF93-2000D926B01B}" type="slidenum">
              <a:rPr lang="en-US" smtClean="0"/>
              <a:t>16</a:t>
            </a:fld>
            <a:endParaRPr lang="en-US" dirty="0"/>
          </a:p>
        </p:txBody>
      </p:sp>
    </p:spTree>
    <p:extLst>
      <p:ext uri="{BB962C8B-B14F-4D97-AF65-F5344CB8AC3E}">
        <p14:creationId xmlns:p14="http://schemas.microsoft.com/office/powerpoint/2010/main" val="150874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36181-B978-46EB-AA7B-E8629CB12045}" type="slidenum">
              <a:rPr lang="en-US" smtClean="0"/>
              <a:t>‹#›</a:t>
            </a:fld>
            <a:endParaRPr lang="en-US" dirty="0"/>
          </a:p>
        </p:txBody>
      </p:sp>
    </p:spTree>
    <p:extLst>
      <p:ext uri="{BB962C8B-B14F-4D97-AF65-F5344CB8AC3E}">
        <p14:creationId xmlns:p14="http://schemas.microsoft.com/office/powerpoint/2010/main" val="13245180"/>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36181-B978-46EB-AA7B-E8629CB12045}" type="slidenum">
              <a:rPr lang="en-US" smtClean="0"/>
              <a:t>‹#›</a:t>
            </a:fld>
            <a:endParaRPr lang="en-US" dirty="0"/>
          </a:p>
        </p:txBody>
      </p:sp>
    </p:spTree>
    <p:extLst>
      <p:ext uri="{BB962C8B-B14F-4D97-AF65-F5344CB8AC3E}">
        <p14:creationId xmlns:p14="http://schemas.microsoft.com/office/powerpoint/2010/main" val="2134433079"/>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36181-B978-46EB-AA7B-E8629CB1204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3091159"/>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36181-B978-46EB-AA7B-E8629CB12045}" type="slidenum">
              <a:rPr lang="en-US" smtClean="0"/>
              <a:t>‹#›</a:t>
            </a:fld>
            <a:endParaRPr lang="en-US" dirty="0"/>
          </a:p>
        </p:txBody>
      </p:sp>
    </p:spTree>
    <p:extLst>
      <p:ext uri="{BB962C8B-B14F-4D97-AF65-F5344CB8AC3E}">
        <p14:creationId xmlns:p14="http://schemas.microsoft.com/office/powerpoint/2010/main" val="3841031073"/>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36181-B978-46EB-AA7B-E8629CB1204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02919900"/>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36181-B978-46EB-AA7B-E8629CB12045}" type="slidenum">
              <a:rPr lang="en-US" smtClean="0"/>
              <a:t>‹#›</a:t>
            </a:fld>
            <a:endParaRPr lang="en-US" dirty="0"/>
          </a:p>
        </p:txBody>
      </p:sp>
    </p:spTree>
    <p:extLst>
      <p:ext uri="{BB962C8B-B14F-4D97-AF65-F5344CB8AC3E}">
        <p14:creationId xmlns:p14="http://schemas.microsoft.com/office/powerpoint/2010/main" val="2982358626"/>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36181-B978-46EB-AA7B-E8629CB12045}" type="slidenum">
              <a:rPr lang="en-US" smtClean="0"/>
              <a:t>‹#›</a:t>
            </a:fld>
            <a:endParaRPr lang="en-US" dirty="0"/>
          </a:p>
        </p:txBody>
      </p:sp>
    </p:spTree>
    <p:extLst>
      <p:ext uri="{BB962C8B-B14F-4D97-AF65-F5344CB8AC3E}">
        <p14:creationId xmlns:p14="http://schemas.microsoft.com/office/powerpoint/2010/main" val="451476974"/>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36181-B978-46EB-AA7B-E8629CB12045}" type="slidenum">
              <a:rPr lang="en-US" smtClean="0"/>
              <a:t>‹#›</a:t>
            </a:fld>
            <a:endParaRPr lang="en-US" dirty="0"/>
          </a:p>
        </p:txBody>
      </p:sp>
    </p:spTree>
    <p:extLst>
      <p:ext uri="{BB962C8B-B14F-4D97-AF65-F5344CB8AC3E}">
        <p14:creationId xmlns:p14="http://schemas.microsoft.com/office/powerpoint/2010/main" val="3475956449"/>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36181-B978-46EB-AA7B-E8629CB12045}" type="slidenum">
              <a:rPr lang="en-US" smtClean="0"/>
              <a:t>‹#›</a:t>
            </a:fld>
            <a:endParaRPr lang="en-US" dirty="0"/>
          </a:p>
        </p:txBody>
      </p:sp>
    </p:spTree>
    <p:extLst>
      <p:ext uri="{BB962C8B-B14F-4D97-AF65-F5344CB8AC3E}">
        <p14:creationId xmlns:p14="http://schemas.microsoft.com/office/powerpoint/2010/main" val="1727786207"/>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36181-B978-46EB-AA7B-E8629CB12045}" type="slidenum">
              <a:rPr lang="en-US" smtClean="0"/>
              <a:t>‹#›</a:t>
            </a:fld>
            <a:endParaRPr lang="en-US" dirty="0"/>
          </a:p>
        </p:txBody>
      </p:sp>
    </p:spTree>
    <p:extLst>
      <p:ext uri="{BB962C8B-B14F-4D97-AF65-F5344CB8AC3E}">
        <p14:creationId xmlns:p14="http://schemas.microsoft.com/office/powerpoint/2010/main" val="2441005177"/>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36181-B978-46EB-AA7B-E8629CB12045}" type="slidenum">
              <a:rPr lang="en-US" smtClean="0"/>
              <a:t>‹#›</a:t>
            </a:fld>
            <a:endParaRPr lang="en-US" dirty="0"/>
          </a:p>
        </p:txBody>
      </p:sp>
    </p:spTree>
    <p:extLst>
      <p:ext uri="{BB962C8B-B14F-4D97-AF65-F5344CB8AC3E}">
        <p14:creationId xmlns:p14="http://schemas.microsoft.com/office/powerpoint/2010/main" val="3017952683"/>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036181-B978-46EB-AA7B-E8629CB12045}" type="slidenum">
              <a:rPr lang="en-US" smtClean="0"/>
              <a:t>‹#›</a:t>
            </a:fld>
            <a:endParaRPr lang="en-US" dirty="0"/>
          </a:p>
        </p:txBody>
      </p:sp>
    </p:spTree>
    <p:extLst>
      <p:ext uri="{BB962C8B-B14F-4D97-AF65-F5344CB8AC3E}">
        <p14:creationId xmlns:p14="http://schemas.microsoft.com/office/powerpoint/2010/main" val="3672900710"/>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036181-B978-46EB-AA7B-E8629CB12045}" type="slidenum">
              <a:rPr lang="en-US" smtClean="0"/>
              <a:t>‹#›</a:t>
            </a:fld>
            <a:endParaRPr lang="en-US" dirty="0"/>
          </a:p>
        </p:txBody>
      </p:sp>
    </p:spTree>
    <p:extLst>
      <p:ext uri="{BB962C8B-B14F-4D97-AF65-F5344CB8AC3E}">
        <p14:creationId xmlns:p14="http://schemas.microsoft.com/office/powerpoint/2010/main" val="969868501"/>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036181-B978-46EB-AA7B-E8629CB12045}" type="slidenum">
              <a:rPr lang="en-US" smtClean="0"/>
              <a:t>‹#›</a:t>
            </a:fld>
            <a:endParaRPr lang="en-US" dirty="0"/>
          </a:p>
        </p:txBody>
      </p:sp>
    </p:spTree>
    <p:extLst>
      <p:ext uri="{BB962C8B-B14F-4D97-AF65-F5344CB8AC3E}">
        <p14:creationId xmlns:p14="http://schemas.microsoft.com/office/powerpoint/2010/main" val="858561073"/>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A7938C-724A-436E-B464-6E1BE870BDB0}" type="datetimeFigureOut">
              <a:rPr lang="en-US" smtClean="0"/>
              <a:t>7/13/2022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36181-B978-46EB-AA7B-E8629CB12045}" type="slidenum">
              <a:rPr lang="en-US" smtClean="0"/>
              <a:t>‹#›</a:t>
            </a:fld>
            <a:endParaRPr lang="en-US" dirty="0"/>
          </a:p>
        </p:txBody>
      </p:sp>
    </p:spTree>
    <p:extLst>
      <p:ext uri="{BB962C8B-B14F-4D97-AF65-F5344CB8AC3E}">
        <p14:creationId xmlns:p14="http://schemas.microsoft.com/office/powerpoint/2010/main" val="2846843090"/>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36181-B978-46EB-AA7B-E8629CB12045}" type="slidenum">
              <a:rPr lang="en-US" smtClean="0"/>
              <a:t>‹#›</a:t>
            </a:fld>
            <a:endParaRPr lang="en-US" dirty="0"/>
          </a:p>
        </p:txBody>
      </p:sp>
      <p:sp>
        <p:nvSpPr>
          <p:cNvPr id="5" name="Date Placeholder 4"/>
          <p:cNvSpPr>
            <a:spLocks noGrp="1"/>
          </p:cNvSpPr>
          <p:nvPr>
            <p:ph type="dt" sz="half" idx="10"/>
          </p:nvPr>
        </p:nvSpPr>
        <p:spPr/>
        <p:txBody>
          <a:bodyPr/>
          <a:lstStyle/>
          <a:p>
            <a:fld id="{7BA7938C-724A-436E-B464-6E1BE870BDB0}" type="datetimeFigureOut">
              <a:rPr lang="en-US" smtClean="0"/>
              <a:t>7/13/2022</a:t>
            </a:fld>
            <a:endParaRPr lang="en-US" dirty="0"/>
          </a:p>
        </p:txBody>
      </p:sp>
    </p:spTree>
    <p:extLst>
      <p:ext uri="{BB962C8B-B14F-4D97-AF65-F5344CB8AC3E}">
        <p14:creationId xmlns:p14="http://schemas.microsoft.com/office/powerpoint/2010/main" val="795376454"/>
      </p:ext>
    </p:extLst>
  </p:cSld>
  <p:clrMapOvr>
    <a:masterClrMapping/>
  </p:clrMapOvr>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A7938C-724A-436E-B464-6E1BE870BDB0}" type="datetimeFigureOut">
              <a:rPr lang="en-US" smtClean="0"/>
              <a:t>7/13/2022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036181-B978-46EB-AA7B-E8629CB12045}" type="slidenum">
              <a:rPr lang="en-US" smtClean="0"/>
              <a:t>‹#›</a:t>
            </a:fld>
            <a:endParaRPr lang="en-US" dirty="0"/>
          </a:p>
        </p:txBody>
      </p:sp>
    </p:spTree>
    <p:extLst>
      <p:ext uri="{BB962C8B-B14F-4D97-AF65-F5344CB8AC3E}">
        <p14:creationId xmlns:p14="http://schemas.microsoft.com/office/powerpoint/2010/main" val="136519798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mc:AlternateContent xmlns:mc="http://schemas.openxmlformats.org/markup-compatibility/2006">
    <mc:Choice xmlns:p14="http://schemas.microsoft.com/office/powerpoint/2010/main" Requires="p14">
      <p:transition p14:dur="10">
        <p14:glitter dir="u" pattern="hexagon"/>
      </p:transition>
    </mc:Choice>
    <mc:Fallback>
      <p:transition>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billing@canton.edu" TargetMode="Externa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8.xml"/><Relationship Id="rId7" Type="http://schemas.openxmlformats.org/officeDocument/2006/relationships/slide" Target="slide1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30.xml"/><Relationship Id="rId5" Type="http://schemas.openxmlformats.org/officeDocument/2006/relationships/slide" Target="slide16.xml"/><Relationship Id="rId10" Type="http://schemas.openxmlformats.org/officeDocument/2006/relationships/slide" Target="slide27.xml"/><Relationship Id="rId4" Type="http://schemas.openxmlformats.org/officeDocument/2006/relationships/slide" Target="slide9.xml"/><Relationship Id="rId9" Type="http://schemas.openxmlformats.org/officeDocument/2006/relationships/slide" Target="slide25.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3.xml"/><Relationship Id="rId2" Type="http://schemas.openxmlformats.org/officeDocument/2006/relationships/hyperlink" Target="http://www.canton.edu/"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banweb.canton.edu/pls/prod/twbkwbis.P_GenMenu?name=homepage" TargetMode="Externa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UNY Cant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 y="5033859"/>
            <a:ext cx="19050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angaro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636" y="4630336"/>
            <a:ext cx="3153915" cy="201500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noGrp="1"/>
          </p:cNvSpPr>
          <p:nvPr>
            <p:ph type="ctrTitle"/>
          </p:nvPr>
        </p:nvSpPr>
        <p:spPr>
          <a:xfrm>
            <a:off x="1683543" y="1930821"/>
            <a:ext cx="8824913" cy="15240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500" b="1" dirty="0">
                <a:solidFill>
                  <a:schemeClr val="accent2">
                    <a:lumMod val="50000"/>
                  </a:schemeClr>
                </a:solidFill>
              </a:rPr>
              <a:t>Billing </a:t>
            </a:r>
            <a:r>
              <a:rPr lang="en-US" sz="7000" b="1" dirty="0">
                <a:solidFill>
                  <a:schemeClr val="accent2">
                    <a:lumMod val="50000"/>
                  </a:schemeClr>
                </a:solidFill>
              </a:rPr>
              <a:t>Instructions</a:t>
            </a:r>
          </a:p>
        </p:txBody>
      </p:sp>
      <p:sp>
        <p:nvSpPr>
          <p:cNvPr id="7" name="Subtitle 2"/>
          <p:cNvSpPr txBox="1">
            <a:spLocks/>
          </p:cNvSpPr>
          <p:nvPr/>
        </p:nvSpPr>
        <p:spPr>
          <a:xfrm>
            <a:off x="1577975" y="3334965"/>
            <a:ext cx="9047619" cy="1524000"/>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4200" b="1" dirty="0">
                <a:solidFill>
                  <a:schemeClr val="tx1">
                    <a:lumMod val="75000"/>
                    <a:lumOff val="25000"/>
                  </a:schemeClr>
                </a:solidFill>
              </a:rPr>
              <a:t>Understanding Your </a:t>
            </a:r>
          </a:p>
          <a:p>
            <a:pPr algn="ctr"/>
            <a:r>
              <a:rPr lang="en-US" sz="4200" b="1" dirty="0">
                <a:solidFill>
                  <a:schemeClr val="tx1">
                    <a:lumMod val="75000"/>
                    <a:lumOff val="25000"/>
                  </a:schemeClr>
                </a:solidFill>
              </a:rPr>
              <a:t>Student Account Bill</a:t>
            </a:r>
          </a:p>
        </p:txBody>
      </p:sp>
    </p:spTree>
    <p:extLst>
      <p:ext uri="{BB962C8B-B14F-4D97-AF65-F5344CB8AC3E}">
        <p14:creationId xmlns:p14="http://schemas.microsoft.com/office/powerpoint/2010/main" val="10805917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4"/>
                                        </p:tgtEl>
                                        <p:attrNameLst>
                                          <p:attrName>style.visibility</p:attrName>
                                        </p:attrNameLst>
                                      </p:cBhvr>
                                      <p:to>
                                        <p:strVal val="visible"/>
                                      </p:to>
                                    </p:set>
                                    <p:anim calcmode="lin" valueType="num">
                                      <p:cBhvr additive="base">
                                        <p:cTn id="11" dur="500" fill="hold"/>
                                        <p:tgtEl>
                                          <p:spTgt spid="1034"/>
                                        </p:tgtEl>
                                        <p:attrNameLst>
                                          <p:attrName>ppt_x</p:attrName>
                                        </p:attrNameLst>
                                      </p:cBhvr>
                                      <p:tavLst>
                                        <p:tav tm="0">
                                          <p:val>
                                            <p:strVal val="#ppt_x"/>
                                          </p:val>
                                        </p:tav>
                                        <p:tav tm="100000">
                                          <p:val>
                                            <p:strVal val="#ppt_x"/>
                                          </p:val>
                                        </p:tav>
                                      </p:tavLst>
                                    </p:anim>
                                    <p:anim calcmode="lin" valueType="num">
                                      <p:cBhvr additive="base">
                                        <p:cTn id="12"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969" y="303774"/>
            <a:ext cx="10990061" cy="691419"/>
          </a:xfrm>
        </p:spPr>
        <p:txBody>
          <a:bodyPr>
            <a:normAutofit/>
          </a:bodyPr>
          <a:lstStyle/>
          <a:p>
            <a:pPr marL="0" indent="0">
              <a:buNone/>
            </a:pPr>
            <a:r>
              <a:rPr lang="en-US" sz="2260" dirty="0">
                <a:solidFill>
                  <a:schemeClr val="tx1"/>
                </a:solidFill>
              </a:rPr>
              <a:t>Answer the survey questions according to your student status.</a:t>
            </a:r>
          </a:p>
        </p:txBody>
      </p:sp>
      <p:pic>
        <p:nvPicPr>
          <p:cNvPr id="5" name="Picture 4">
            <a:extLst>
              <a:ext uri="{FF2B5EF4-FFF2-40B4-BE49-F238E27FC236}">
                <a16:creationId xmlns:a16="http://schemas.microsoft.com/office/drawing/2014/main" id="{38127E0F-4304-4F7A-B3FE-C522FE3C59D9}"/>
              </a:ext>
            </a:extLst>
          </p:cNvPr>
          <p:cNvPicPr/>
          <p:nvPr/>
        </p:nvPicPr>
        <p:blipFill>
          <a:blip r:embed="rId2"/>
          <a:stretch>
            <a:fillRect/>
          </a:stretch>
        </p:blipFill>
        <p:spPr>
          <a:xfrm>
            <a:off x="600968" y="995193"/>
            <a:ext cx="8949432" cy="4887447"/>
          </a:xfrm>
          <a:prstGeom prst="rect">
            <a:avLst/>
          </a:prstGeom>
        </p:spPr>
      </p:pic>
      <p:sp>
        <p:nvSpPr>
          <p:cNvPr id="7" name="Rectangle 6">
            <a:extLst>
              <a:ext uri="{FF2B5EF4-FFF2-40B4-BE49-F238E27FC236}">
                <a16:creationId xmlns:a16="http://schemas.microsoft.com/office/drawing/2014/main" id="{559567D9-F42E-4FE3-B152-C1FE503DB056}"/>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14088634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969" y="303774"/>
            <a:ext cx="10990061" cy="691419"/>
          </a:xfrm>
        </p:spPr>
        <p:txBody>
          <a:bodyPr>
            <a:normAutofit/>
          </a:bodyPr>
          <a:lstStyle/>
          <a:p>
            <a:pPr marL="0" indent="0">
              <a:buNone/>
            </a:pPr>
            <a:r>
              <a:rPr lang="en-US" sz="2260" dirty="0">
                <a:solidFill>
                  <a:schemeClr val="tx1"/>
                </a:solidFill>
              </a:rPr>
              <a:t>Answer the survey questions to authorize use of financial aid.</a:t>
            </a:r>
          </a:p>
        </p:txBody>
      </p:sp>
      <p:pic>
        <p:nvPicPr>
          <p:cNvPr id="6" name="Picture 5">
            <a:extLst>
              <a:ext uri="{FF2B5EF4-FFF2-40B4-BE49-F238E27FC236}">
                <a16:creationId xmlns:a16="http://schemas.microsoft.com/office/drawing/2014/main" id="{F971E55B-B0B0-4A0B-AAE3-539ABB8A717F}"/>
              </a:ext>
            </a:extLst>
          </p:cNvPr>
          <p:cNvPicPr/>
          <p:nvPr/>
        </p:nvPicPr>
        <p:blipFill>
          <a:blip r:embed="rId2"/>
          <a:stretch>
            <a:fillRect/>
          </a:stretch>
        </p:blipFill>
        <p:spPr>
          <a:xfrm>
            <a:off x="600968" y="995193"/>
            <a:ext cx="8390631" cy="5110967"/>
          </a:xfrm>
          <a:prstGeom prst="rect">
            <a:avLst/>
          </a:prstGeom>
        </p:spPr>
      </p:pic>
      <p:sp>
        <p:nvSpPr>
          <p:cNvPr id="5" name="Rectangle 4">
            <a:extLst>
              <a:ext uri="{FF2B5EF4-FFF2-40B4-BE49-F238E27FC236}">
                <a16:creationId xmlns:a16="http://schemas.microsoft.com/office/drawing/2014/main" id="{50DEFE7F-3F39-442D-9661-7EB1EB8A45CD}"/>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14193898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969" y="303774"/>
            <a:ext cx="10990061" cy="691419"/>
          </a:xfrm>
        </p:spPr>
        <p:txBody>
          <a:bodyPr>
            <a:normAutofit/>
          </a:bodyPr>
          <a:lstStyle/>
          <a:p>
            <a:pPr marL="0" indent="0">
              <a:buNone/>
            </a:pPr>
            <a:r>
              <a:rPr lang="en-US" sz="2260" dirty="0">
                <a:solidFill>
                  <a:schemeClr val="tx1"/>
                </a:solidFill>
              </a:rPr>
              <a:t>Answer the Roo Express question.</a:t>
            </a:r>
          </a:p>
        </p:txBody>
      </p:sp>
      <p:pic>
        <p:nvPicPr>
          <p:cNvPr id="6" name="Picture 5">
            <a:extLst>
              <a:ext uri="{FF2B5EF4-FFF2-40B4-BE49-F238E27FC236}">
                <a16:creationId xmlns:a16="http://schemas.microsoft.com/office/drawing/2014/main" id="{1A257290-7764-4332-98ED-A4A52FB91EEA}"/>
              </a:ext>
            </a:extLst>
          </p:cNvPr>
          <p:cNvPicPr/>
          <p:nvPr/>
        </p:nvPicPr>
        <p:blipFill>
          <a:blip r:embed="rId2"/>
          <a:stretch>
            <a:fillRect/>
          </a:stretch>
        </p:blipFill>
        <p:spPr>
          <a:xfrm>
            <a:off x="600969" y="1361440"/>
            <a:ext cx="8979911" cy="3200400"/>
          </a:xfrm>
          <a:prstGeom prst="rect">
            <a:avLst/>
          </a:prstGeom>
        </p:spPr>
      </p:pic>
      <p:sp>
        <p:nvSpPr>
          <p:cNvPr id="5" name="Rectangle 4">
            <a:extLst>
              <a:ext uri="{FF2B5EF4-FFF2-40B4-BE49-F238E27FC236}">
                <a16:creationId xmlns:a16="http://schemas.microsoft.com/office/drawing/2014/main" id="{C2A81193-FC9E-416C-BDD7-59420F3843B6}"/>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9276665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969" y="303774"/>
            <a:ext cx="10990061" cy="691419"/>
          </a:xfrm>
        </p:spPr>
        <p:txBody>
          <a:bodyPr>
            <a:normAutofit/>
          </a:bodyPr>
          <a:lstStyle/>
          <a:p>
            <a:pPr marL="0" indent="0">
              <a:buNone/>
            </a:pPr>
            <a:r>
              <a:rPr lang="en-US" sz="2260" dirty="0">
                <a:solidFill>
                  <a:schemeClr val="tx1"/>
                </a:solidFill>
              </a:rPr>
              <a:t>Answer the parking questions.</a:t>
            </a:r>
          </a:p>
        </p:txBody>
      </p:sp>
      <p:pic>
        <p:nvPicPr>
          <p:cNvPr id="5" name="Picture 4">
            <a:extLst>
              <a:ext uri="{FF2B5EF4-FFF2-40B4-BE49-F238E27FC236}">
                <a16:creationId xmlns:a16="http://schemas.microsoft.com/office/drawing/2014/main" id="{A0DD3559-6BA8-4E12-9570-91A6B0D9E009}"/>
              </a:ext>
            </a:extLst>
          </p:cNvPr>
          <p:cNvPicPr/>
          <p:nvPr/>
        </p:nvPicPr>
        <p:blipFill>
          <a:blip r:embed="rId2"/>
          <a:stretch>
            <a:fillRect/>
          </a:stretch>
        </p:blipFill>
        <p:spPr>
          <a:xfrm>
            <a:off x="600968" y="1224597"/>
            <a:ext cx="7171431" cy="5186363"/>
          </a:xfrm>
          <a:prstGeom prst="rect">
            <a:avLst/>
          </a:prstGeom>
        </p:spPr>
      </p:pic>
      <p:sp>
        <p:nvSpPr>
          <p:cNvPr id="7" name="Rectangle 6">
            <a:extLst>
              <a:ext uri="{FF2B5EF4-FFF2-40B4-BE49-F238E27FC236}">
                <a16:creationId xmlns:a16="http://schemas.microsoft.com/office/drawing/2014/main" id="{4AB75214-4020-4941-A925-CB4EBDEE4004}"/>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16937301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269254-2496-4380-B321-54A19C2B1B2D}"/>
              </a:ext>
            </a:extLst>
          </p:cNvPr>
          <p:cNvPicPr/>
          <p:nvPr/>
        </p:nvPicPr>
        <p:blipFill>
          <a:blip r:embed="rId3"/>
          <a:stretch>
            <a:fillRect/>
          </a:stretch>
        </p:blipFill>
        <p:spPr>
          <a:xfrm>
            <a:off x="600966" y="1146810"/>
            <a:ext cx="8817354" cy="3160014"/>
          </a:xfrm>
          <a:prstGeom prst="rect">
            <a:avLst/>
          </a:prstGeom>
        </p:spPr>
      </p:pic>
      <p:sp>
        <p:nvSpPr>
          <p:cNvPr id="3" name="Content Placeholder 2"/>
          <p:cNvSpPr>
            <a:spLocks noGrp="1"/>
          </p:cNvSpPr>
          <p:nvPr>
            <p:ph idx="1"/>
          </p:nvPr>
        </p:nvSpPr>
        <p:spPr>
          <a:xfrm>
            <a:off x="600969" y="303774"/>
            <a:ext cx="10990061" cy="691419"/>
          </a:xfrm>
        </p:spPr>
        <p:txBody>
          <a:bodyPr>
            <a:normAutofit/>
          </a:bodyPr>
          <a:lstStyle/>
          <a:p>
            <a:pPr marL="0" indent="0">
              <a:buNone/>
            </a:pPr>
            <a:r>
              <a:rPr lang="en-US" sz="2260" dirty="0">
                <a:solidFill>
                  <a:schemeClr val="tx1"/>
                </a:solidFill>
              </a:rPr>
              <a:t>Submit the survey responses.</a:t>
            </a:r>
          </a:p>
        </p:txBody>
      </p:sp>
      <p:sp>
        <p:nvSpPr>
          <p:cNvPr id="2" name="Rectangle 1">
            <a:extLst>
              <a:ext uri="{C183D7F6-B498-43B3-948B-1728B52AA6E4}">
                <adec:decorative xmlns:adec="http://schemas.microsoft.com/office/drawing/2017/decorative" val="1"/>
              </a:ext>
            </a:extLst>
          </p:cNvPr>
          <p:cNvSpPr/>
          <p:nvPr/>
        </p:nvSpPr>
        <p:spPr>
          <a:xfrm>
            <a:off x="600966" y="4050792"/>
            <a:ext cx="4364226" cy="256032"/>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21299999" rev="0"/>
              </a:camera>
              <a:lightRig rig="threePt" dir="t"/>
            </a:scene3d>
          </a:bodyPr>
          <a:lstStyle/>
          <a:p>
            <a:pPr algn="ctr"/>
            <a:endParaRPr lang="en-US">
              <a:effectLst>
                <a:glow rad="127000">
                  <a:srgbClr val="FFC000"/>
                </a:glow>
              </a:effectLst>
            </a:endParaRPr>
          </a:p>
        </p:txBody>
      </p:sp>
      <p:sp>
        <p:nvSpPr>
          <p:cNvPr id="6" name="Rectangle 5">
            <a:extLst>
              <a:ext uri="{FF2B5EF4-FFF2-40B4-BE49-F238E27FC236}">
                <a16:creationId xmlns:a16="http://schemas.microsoft.com/office/drawing/2014/main" id="{076E20CF-C89F-4969-A3B8-3D1EAD3F2DF5}"/>
              </a:ext>
            </a:extLst>
          </p:cNvPr>
          <p:cNvSpPr/>
          <p:nvPr/>
        </p:nvSpPr>
        <p:spPr>
          <a:xfrm>
            <a:off x="11346897" y="0"/>
            <a:ext cx="845103" cy="369332"/>
          </a:xfrm>
          <a:prstGeom prst="rect">
            <a:avLst/>
          </a:prstGeom>
        </p:spPr>
        <p:txBody>
          <a:bodyPr wrap="none">
            <a:spAutoFit/>
          </a:bodyPr>
          <a:lstStyle/>
          <a:p>
            <a:r>
              <a:rPr lang="en-US" dirty="0">
                <a:hlinkClick r:id="rId4" action="ppaction://hlinksldjump"/>
              </a:rPr>
              <a:t>INDEX</a:t>
            </a:r>
            <a:endParaRPr lang="en-US" dirty="0"/>
          </a:p>
        </p:txBody>
      </p:sp>
      <p:sp>
        <p:nvSpPr>
          <p:cNvPr id="4" name="TextBox 3">
            <a:extLst>
              <a:ext uri="{FF2B5EF4-FFF2-40B4-BE49-F238E27FC236}">
                <a16:creationId xmlns:a16="http://schemas.microsoft.com/office/drawing/2014/main" id="{D6ACFDEB-E748-4E0B-8620-9836FBDA3568}"/>
              </a:ext>
            </a:extLst>
          </p:cNvPr>
          <p:cNvSpPr txBox="1"/>
          <p:nvPr/>
        </p:nvSpPr>
        <p:spPr>
          <a:xfrm>
            <a:off x="9418320" y="5754007"/>
            <a:ext cx="2552700" cy="800219"/>
          </a:xfrm>
          <a:prstGeom prst="rect">
            <a:avLst/>
          </a:prstGeom>
          <a:noFill/>
        </p:spPr>
        <p:txBody>
          <a:bodyPr wrap="square" rtlCol="0">
            <a:spAutoFit/>
          </a:bodyPr>
          <a:lstStyle/>
          <a:p>
            <a:r>
              <a:rPr lang="en-US" sz="1500" b="1" dirty="0"/>
              <a:t>** If you need to change an answer on the survey email </a:t>
            </a:r>
            <a:r>
              <a:rPr lang="en-US" sz="1500" b="1" dirty="0">
                <a:hlinkClick r:id="rId5">
                  <a:extLst>
                    <a:ext uri="{A12FA001-AC4F-418D-AE19-62706E023703}">
                      <ahyp:hlinkClr xmlns:ahyp="http://schemas.microsoft.com/office/drawing/2018/hyperlinkcolor" val="tx"/>
                    </a:ext>
                  </a:extLst>
                </a:hlinkClick>
              </a:rPr>
              <a:t>billing@canton.edu</a:t>
            </a:r>
            <a:r>
              <a:rPr lang="en-US" sz="1500" b="1" dirty="0"/>
              <a:t>	</a:t>
            </a:r>
          </a:p>
        </p:txBody>
      </p:sp>
    </p:spTree>
    <p:extLst>
      <p:ext uri="{BB962C8B-B14F-4D97-AF65-F5344CB8AC3E}">
        <p14:creationId xmlns:p14="http://schemas.microsoft.com/office/powerpoint/2010/main" val="3229291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16" presetClass="entr" presetSubtype="21" fill="hold" grpId="0" nodeType="after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1A28-CDF7-410A-A17F-3D3C15383BC3}"/>
              </a:ext>
            </a:extLst>
          </p:cNvPr>
          <p:cNvSpPr>
            <a:spLocks noGrp="1"/>
          </p:cNvSpPr>
          <p:nvPr>
            <p:ph type="title"/>
          </p:nvPr>
        </p:nvSpPr>
        <p:spPr>
          <a:xfrm>
            <a:off x="677334" y="609600"/>
            <a:ext cx="8596668" cy="1066800"/>
          </a:xfrm>
        </p:spPr>
        <p:txBody>
          <a:bodyPr/>
          <a:lstStyle/>
          <a:p>
            <a:r>
              <a:rPr lang="en-US" dirty="0">
                <a:solidFill>
                  <a:schemeClr val="accent2">
                    <a:lumMod val="50000"/>
                  </a:schemeClr>
                </a:solidFill>
              </a:rPr>
              <a:t>Step 5: Select Billing Menu</a:t>
            </a:r>
            <a:endParaRPr lang="en-US" dirty="0"/>
          </a:p>
        </p:txBody>
      </p:sp>
      <p:pic>
        <p:nvPicPr>
          <p:cNvPr id="3" name="Picture 2">
            <a:extLst>
              <a:ext uri="{FF2B5EF4-FFF2-40B4-BE49-F238E27FC236}">
                <a16:creationId xmlns:a16="http://schemas.microsoft.com/office/drawing/2014/main" id="{FB04EBF3-7EB4-4FFF-8FE4-A85EE04FE775}"/>
              </a:ext>
            </a:extLst>
          </p:cNvPr>
          <p:cNvPicPr>
            <a:picLocks noChangeAspect="1"/>
          </p:cNvPicPr>
          <p:nvPr/>
        </p:nvPicPr>
        <p:blipFill>
          <a:blip r:embed="rId2"/>
          <a:stretch>
            <a:fillRect/>
          </a:stretch>
        </p:blipFill>
        <p:spPr>
          <a:xfrm>
            <a:off x="677334" y="2306089"/>
            <a:ext cx="7298266" cy="3942311"/>
          </a:xfrm>
          <a:prstGeom prst="rect">
            <a:avLst/>
          </a:prstGeom>
        </p:spPr>
      </p:pic>
      <p:sp>
        <p:nvSpPr>
          <p:cNvPr id="7" name="Oval 6">
            <a:extLst>
              <a:ext uri="{FF2B5EF4-FFF2-40B4-BE49-F238E27FC236}">
                <a16:creationId xmlns:a16="http://schemas.microsoft.com/office/drawing/2014/main" id="{8734E234-E0CE-4EF2-8263-9335BD1D3D57}"/>
              </a:ext>
            </a:extLst>
          </p:cNvPr>
          <p:cNvSpPr/>
          <p:nvPr/>
        </p:nvSpPr>
        <p:spPr>
          <a:xfrm>
            <a:off x="833120" y="5567680"/>
            <a:ext cx="1717040" cy="4013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69B188-CAD4-4B63-A8FD-24687777EC5D}"/>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35873155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1A28-CDF7-410A-A17F-3D3C15383BC3}"/>
              </a:ext>
            </a:extLst>
          </p:cNvPr>
          <p:cNvSpPr>
            <a:spLocks noGrp="1"/>
          </p:cNvSpPr>
          <p:nvPr>
            <p:ph type="title"/>
          </p:nvPr>
        </p:nvSpPr>
        <p:spPr>
          <a:xfrm>
            <a:off x="677334" y="609600"/>
            <a:ext cx="8596668" cy="1066800"/>
          </a:xfrm>
        </p:spPr>
        <p:txBody>
          <a:bodyPr/>
          <a:lstStyle/>
          <a:p>
            <a:r>
              <a:rPr lang="en-US" dirty="0">
                <a:solidFill>
                  <a:schemeClr val="accent2">
                    <a:lumMod val="50000"/>
                  </a:schemeClr>
                </a:solidFill>
              </a:rPr>
              <a:t>Step 6: Waive Health Insurance</a:t>
            </a:r>
            <a:endParaRPr lang="en-US" dirty="0"/>
          </a:p>
        </p:txBody>
      </p:sp>
      <p:pic>
        <p:nvPicPr>
          <p:cNvPr id="8" name="Picture 7">
            <a:extLst>
              <a:ext uri="{FF2B5EF4-FFF2-40B4-BE49-F238E27FC236}">
                <a16:creationId xmlns:a16="http://schemas.microsoft.com/office/drawing/2014/main" id="{6887C3D2-72A9-4FEC-B616-FA189F0185A2}"/>
              </a:ext>
            </a:extLst>
          </p:cNvPr>
          <p:cNvPicPr>
            <a:picLocks noChangeAspect="1"/>
          </p:cNvPicPr>
          <p:nvPr/>
        </p:nvPicPr>
        <p:blipFill>
          <a:blip r:embed="rId3"/>
          <a:stretch>
            <a:fillRect/>
          </a:stretch>
        </p:blipFill>
        <p:spPr>
          <a:xfrm>
            <a:off x="677334" y="4282010"/>
            <a:ext cx="6546006" cy="2137840"/>
          </a:xfrm>
          <a:prstGeom prst="rect">
            <a:avLst/>
          </a:prstGeom>
        </p:spPr>
      </p:pic>
      <p:sp>
        <p:nvSpPr>
          <p:cNvPr id="9" name="Oval 8">
            <a:extLst>
              <a:ext uri="{FF2B5EF4-FFF2-40B4-BE49-F238E27FC236}">
                <a16:creationId xmlns:a16="http://schemas.microsoft.com/office/drawing/2014/main" id="{077908C5-C17C-41C4-9B70-7F9F1B7876DA}"/>
              </a:ext>
            </a:extLst>
          </p:cNvPr>
          <p:cNvSpPr/>
          <p:nvPr/>
        </p:nvSpPr>
        <p:spPr>
          <a:xfrm>
            <a:off x="677334" y="5784850"/>
            <a:ext cx="2624666"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E5140641-2C72-4375-9BFA-668503D04461}"/>
              </a:ext>
            </a:extLst>
          </p:cNvPr>
          <p:cNvSpPr>
            <a:spLocks noGrp="1"/>
          </p:cNvSpPr>
          <p:nvPr>
            <p:ph idx="1"/>
          </p:nvPr>
        </p:nvSpPr>
        <p:spPr>
          <a:xfrm>
            <a:off x="677334" y="1427461"/>
            <a:ext cx="8596668" cy="2939731"/>
          </a:xfrm>
        </p:spPr>
        <p:txBody>
          <a:bodyPr>
            <a:normAutofit/>
          </a:bodyPr>
          <a:lstStyle/>
          <a:p>
            <a:pPr marL="0" indent="0">
              <a:buNone/>
            </a:pPr>
            <a:r>
              <a:rPr lang="en-US" b="1" dirty="0">
                <a:solidFill>
                  <a:schemeClr val="tx1"/>
                </a:solidFill>
              </a:rPr>
              <a:t>Click on: Complete Online Health Insurance Waiver</a:t>
            </a:r>
          </a:p>
          <a:p>
            <a:pPr marL="0" indent="0">
              <a:buNone/>
            </a:pPr>
            <a:endParaRPr lang="en-US" dirty="0">
              <a:solidFill>
                <a:schemeClr val="tx1"/>
              </a:solidFill>
            </a:endParaRPr>
          </a:p>
          <a:p>
            <a:pPr marL="0" indent="0">
              <a:buNone/>
            </a:pPr>
            <a:r>
              <a:rPr lang="en-US" dirty="0">
                <a:solidFill>
                  <a:schemeClr val="tx1"/>
                </a:solidFill>
              </a:rPr>
              <a:t>Fill out the information according to the medical insurance you are covered under.</a:t>
            </a:r>
          </a:p>
          <a:p>
            <a:pPr marL="0" indent="0">
              <a:buNone/>
            </a:pPr>
            <a:r>
              <a:rPr lang="en-US" dirty="0">
                <a:solidFill>
                  <a:schemeClr val="tx1"/>
                </a:solidFill>
              </a:rPr>
              <a:t>In order to waive your insurance:</a:t>
            </a:r>
          </a:p>
          <a:p>
            <a:r>
              <a:rPr lang="en-US" dirty="0">
                <a:solidFill>
                  <a:schemeClr val="tx1"/>
                </a:solidFill>
              </a:rPr>
              <a:t>You MUST have your own valid insurance information, as it will be confirmed.</a:t>
            </a:r>
          </a:p>
          <a:p>
            <a:r>
              <a:rPr lang="en-US" dirty="0">
                <a:solidFill>
                  <a:schemeClr val="tx1"/>
                </a:solidFill>
              </a:rPr>
              <a:t>You MUST waive before the deadline!</a:t>
            </a:r>
          </a:p>
          <a:p>
            <a:endParaRPr lang="en-US" dirty="0">
              <a:solidFill>
                <a:schemeClr val="tx1"/>
              </a:solidFill>
            </a:endParaRPr>
          </a:p>
        </p:txBody>
      </p:sp>
      <p:sp>
        <p:nvSpPr>
          <p:cNvPr id="10" name="Rectangle 9">
            <a:extLst>
              <a:ext uri="{FF2B5EF4-FFF2-40B4-BE49-F238E27FC236}">
                <a16:creationId xmlns:a16="http://schemas.microsoft.com/office/drawing/2014/main" id="{E60473B8-EC12-4649-A3CB-AE5C7CB8F558}"/>
              </a:ext>
            </a:extLst>
          </p:cNvPr>
          <p:cNvSpPr/>
          <p:nvPr/>
        </p:nvSpPr>
        <p:spPr>
          <a:xfrm>
            <a:off x="11346897" y="0"/>
            <a:ext cx="845103" cy="369332"/>
          </a:xfrm>
          <a:prstGeom prst="rect">
            <a:avLst/>
          </a:prstGeom>
        </p:spPr>
        <p:txBody>
          <a:bodyPr wrap="none">
            <a:spAutoFit/>
          </a:bodyPr>
          <a:lstStyle/>
          <a:p>
            <a:r>
              <a:rPr lang="en-US" dirty="0">
                <a:hlinkClick r:id="rId4" action="ppaction://hlinksldjump"/>
              </a:rPr>
              <a:t>INDEX</a:t>
            </a:r>
            <a:endParaRPr lang="en-US" dirty="0"/>
          </a:p>
        </p:txBody>
      </p:sp>
    </p:spTree>
    <p:extLst>
      <p:ext uri="{BB962C8B-B14F-4D97-AF65-F5344CB8AC3E}">
        <p14:creationId xmlns:p14="http://schemas.microsoft.com/office/powerpoint/2010/main" val="35641110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 calcmode="lin" valueType="num">
                                      <p:cBhvr>
                                        <p:cTn id="14"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 calcmode="lin" valueType="num">
                                      <p:cBhvr>
                                        <p:cTn id="22"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236" y="814989"/>
            <a:ext cx="8944324" cy="4195481"/>
          </a:xfrm>
        </p:spPr>
        <p:txBody>
          <a:bodyPr>
            <a:normAutofit/>
          </a:bodyPr>
          <a:lstStyle/>
          <a:p>
            <a:pPr marL="0" indent="0">
              <a:buNone/>
            </a:pPr>
            <a:r>
              <a:rPr lang="en-US" sz="2200" dirty="0">
                <a:solidFill>
                  <a:schemeClr val="tx1"/>
                </a:solidFill>
              </a:rPr>
              <a:t>On this page, click the small red link at the bottom of the text. This will send you to another website where you will have your insurance information in order to fill it out completely. If you have trouble with this step, you can call (866)535-0456 for </a:t>
            </a:r>
            <a:r>
              <a:rPr lang="en-US" sz="2200" dirty="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help</a:t>
            </a:r>
            <a:r>
              <a:rPr lang="en-US" sz="2200" dirty="0">
                <a:solidFill>
                  <a:schemeClr val="tx1"/>
                </a:solidFill>
              </a:rPr>
              <a:t>. </a:t>
            </a:r>
          </a:p>
        </p:txBody>
      </p:sp>
      <p:sp>
        <p:nvSpPr>
          <p:cNvPr id="5" name="Rectangle 4"/>
          <p:cNvSpPr/>
          <p:nvPr/>
        </p:nvSpPr>
        <p:spPr>
          <a:xfrm>
            <a:off x="11159848" y="0"/>
            <a:ext cx="845103" cy="369332"/>
          </a:xfrm>
          <a:prstGeom prst="rect">
            <a:avLst/>
          </a:prstGeom>
        </p:spPr>
        <p:txBody>
          <a:bodyPr wrap="none">
            <a:spAutoFit/>
          </a:bodyPr>
          <a:lstStyle/>
          <a:p>
            <a:r>
              <a:rPr lang="en-US" dirty="0">
                <a:hlinkClick r:id="rId3" action="ppaction://hlinksldjump"/>
              </a:rPr>
              <a:t>INDEX</a:t>
            </a:r>
            <a:endParaRPr lang="en-US" dirty="0"/>
          </a:p>
        </p:txBody>
      </p:sp>
      <p:pic>
        <p:nvPicPr>
          <p:cNvPr id="2" name="Picture 1" descr="Screenshot: Click on Click here to lo into SHIP Waiver Website"/>
          <p:cNvPicPr>
            <a:picLocks noChangeAspect="1"/>
          </p:cNvPicPr>
          <p:nvPr/>
        </p:nvPicPr>
        <p:blipFill rotWithShape="1">
          <a:blip r:embed="rId4" cstate="email">
            <a:extLst>
              <a:ext uri="{28A0092B-C50C-407E-A947-70E740481C1C}">
                <a14:useLocalDpi xmlns:a14="http://schemas.microsoft.com/office/drawing/2010/main" val="0"/>
              </a:ext>
            </a:extLst>
          </a:blip>
          <a:srcRect t="21796" b="14819"/>
          <a:stretch/>
        </p:blipFill>
        <p:spPr>
          <a:xfrm>
            <a:off x="616236" y="2453640"/>
            <a:ext cx="10058400" cy="3246120"/>
          </a:xfrm>
          <a:prstGeom prst="rect">
            <a:avLst/>
          </a:prstGeom>
        </p:spPr>
      </p:pic>
    </p:spTree>
    <p:extLst>
      <p:ext uri="{BB962C8B-B14F-4D97-AF65-F5344CB8AC3E}">
        <p14:creationId xmlns:p14="http://schemas.microsoft.com/office/powerpoint/2010/main" val="948336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1A28-CDF7-410A-A17F-3D3C15383BC3}"/>
              </a:ext>
            </a:extLst>
          </p:cNvPr>
          <p:cNvSpPr>
            <a:spLocks noGrp="1"/>
          </p:cNvSpPr>
          <p:nvPr>
            <p:ph type="title"/>
          </p:nvPr>
        </p:nvSpPr>
        <p:spPr>
          <a:xfrm>
            <a:off x="677334" y="609600"/>
            <a:ext cx="8596668" cy="1066800"/>
          </a:xfrm>
        </p:spPr>
        <p:txBody>
          <a:bodyPr/>
          <a:lstStyle/>
          <a:p>
            <a:r>
              <a:rPr lang="en-US" dirty="0">
                <a:solidFill>
                  <a:schemeClr val="accent2">
                    <a:lumMod val="50000"/>
                  </a:schemeClr>
                </a:solidFill>
              </a:rPr>
              <a:t>Health Insurance Portal</a:t>
            </a:r>
            <a:endParaRPr lang="en-US" dirty="0"/>
          </a:p>
        </p:txBody>
      </p:sp>
      <p:sp>
        <p:nvSpPr>
          <p:cNvPr id="7" name="Content Placeholder 2">
            <a:extLst>
              <a:ext uri="{FF2B5EF4-FFF2-40B4-BE49-F238E27FC236}">
                <a16:creationId xmlns:a16="http://schemas.microsoft.com/office/drawing/2014/main" id="{FFA65F94-D824-455A-98D8-4A5873E1F6AF}"/>
              </a:ext>
            </a:extLst>
          </p:cNvPr>
          <p:cNvSpPr>
            <a:spLocks noGrp="1"/>
          </p:cNvSpPr>
          <p:nvPr>
            <p:ph idx="1"/>
          </p:nvPr>
        </p:nvSpPr>
        <p:spPr>
          <a:xfrm>
            <a:off x="677334" y="1493520"/>
            <a:ext cx="8596668" cy="2939731"/>
          </a:xfrm>
        </p:spPr>
        <p:txBody>
          <a:bodyPr/>
          <a:lstStyle/>
          <a:p>
            <a:r>
              <a:rPr lang="en-US" dirty="0">
                <a:solidFill>
                  <a:schemeClr val="tx1"/>
                </a:solidFill>
              </a:rPr>
              <a:t>Click the “Switch to Waive” button next to your ‘Record Type’ row.</a:t>
            </a:r>
          </a:p>
          <a:p>
            <a:r>
              <a:rPr lang="en-US" dirty="0">
                <a:solidFill>
                  <a:schemeClr val="tx1"/>
                </a:solidFill>
              </a:rPr>
              <a:t>Fill out the information according to the medical insurance you are covered under.</a:t>
            </a:r>
          </a:p>
          <a:p>
            <a:r>
              <a:rPr lang="en-US" dirty="0">
                <a:solidFill>
                  <a:schemeClr val="tx1"/>
                </a:solidFill>
              </a:rPr>
              <a:t>You will receive an email confirming that the waiver was approved.</a:t>
            </a:r>
          </a:p>
          <a:p>
            <a:endParaRPr lang="en-US" dirty="0">
              <a:solidFill>
                <a:schemeClr val="tx1"/>
              </a:solidFill>
            </a:endParaRPr>
          </a:p>
          <a:p>
            <a:pPr marL="0" indent="0">
              <a:buNone/>
            </a:pPr>
            <a:r>
              <a:rPr lang="en-US" dirty="0">
                <a:solidFill>
                  <a:schemeClr val="tx1"/>
                </a:solidFill>
              </a:rPr>
              <a:t>If you have trouble, you can call the SUNY Canton medical insurance company at (866)535-0456, or Student Accounts at (315) 386-7616 or (800) 388-7123. </a:t>
            </a:r>
          </a:p>
        </p:txBody>
      </p:sp>
      <p:sp>
        <p:nvSpPr>
          <p:cNvPr id="4" name="Rectangle 3">
            <a:extLst>
              <a:ext uri="{FF2B5EF4-FFF2-40B4-BE49-F238E27FC236}">
                <a16:creationId xmlns:a16="http://schemas.microsoft.com/office/drawing/2014/main" id="{E1A44CD6-410E-4C76-8173-A1E625E9C69C}"/>
              </a:ext>
            </a:extLst>
          </p:cNvPr>
          <p:cNvSpPr/>
          <p:nvPr/>
        </p:nvSpPr>
        <p:spPr>
          <a:xfrm>
            <a:off x="11346897" y="0"/>
            <a:ext cx="845103" cy="369332"/>
          </a:xfrm>
          <a:prstGeom prst="rect">
            <a:avLst/>
          </a:prstGeom>
        </p:spPr>
        <p:txBody>
          <a:bodyPr wrap="none">
            <a:spAutoFit/>
          </a:bodyPr>
          <a:lstStyle/>
          <a:p>
            <a:r>
              <a:rPr lang="en-US" dirty="0">
                <a:hlinkClick r:id="rId2" action="ppaction://hlinksldjump"/>
              </a:rPr>
              <a:t>INDEX</a:t>
            </a:r>
            <a:endParaRPr lang="en-US" dirty="0"/>
          </a:p>
        </p:txBody>
      </p:sp>
    </p:spTree>
    <p:extLst>
      <p:ext uri="{BB962C8B-B14F-4D97-AF65-F5344CB8AC3E}">
        <p14:creationId xmlns:p14="http://schemas.microsoft.com/office/powerpoint/2010/main" val="3698539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88D7-C8CF-4EAB-8F1E-073854A8262D}"/>
              </a:ext>
            </a:extLst>
          </p:cNvPr>
          <p:cNvSpPr>
            <a:spLocks noGrp="1"/>
          </p:cNvSpPr>
          <p:nvPr>
            <p:ph type="title"/>
          </p:nvPr>
        </p:nvSpPr>
        <p:spPr/>
        <p:txBody>
          <a:bodyPr/>
          <a:lstStyle/>
          <a:p>
            <a:r>
              <a:rPr lang="en-US" dirty="0">
                <a:solidFill>
                  <a:schemeClr val="accent2">
                    <a:lumMod val="50000"/>
                  </a:schemeClr>
                </a:solidFill>
              </a:rPr>
              <a:t>Step 7: Accepting Awards</a:t>
            </a:r>
            <a:endParaRPr lang="en-US" dirty="0"/>
          </a:p>
        </p:txBody>
      </p:sp>
      <p:sp>
        <p:nvSpPr>
          <p:cNvPr id="4" name="Content Placeholder 2">
            <a:extLst>
              <a:ext uri="{FF2B5EF4-FFF2-40B4-BE49-F238E27FC236}">
                <a16:creationId xmlns:a16="http://schemas.microsoft.com/office/drawing/2014/main" id="{93D91CE1-F018-4B6C-A646-4A788F7F8017}"/>
              </a:ext>
            </a:extLst>
          </p:cNvPr>
          <p:cNvSpPr>
            <a:spLocks noGrp="1"/>
          </p:cNvSpPr>
          <p:nvPr>
            <p:ph idx="1"/>
          </p:nvPr>
        </p:nvSpPr>
        <p:spPr>
          <a:xfrm>
            <a:off x="677690" y="1930400"/>
            <a:ext cx="8596312" cy="3881437"/>
          </a:xfrm>
        </p:spPr>
        <p:txBody>
          <a:bodyPr>
            <a:normAutofit fontScale="70000" lnSpcReduction="20000"/>
          </a:bodyPr>
          <a:lstStyle/>
          <a:p>
            <a:pPr marL="0" indent="0">
              <a:buNone/>
            </a:pPr>
            <a:r>
              <a:rPr lang="en-US" sz="2800" dirty="0">
                <a:solidFill>
                  <a:schemeClr val="tx1"/>
                </a:solidFill>
              </a:rPr>
              <a:t>Awards are any type of financial aid that will help you with your tuition and other bills. When accepting these, you obtain money to help you pay for either incurrence. </a:t>
            </a:r>
          </a:p>
          <a:p>
            <a:pPr marL="0" indent="0">
              <a:buNone/>
            </a:pPr>
            <a:endParaRPr lang="en-US" sz="2800" dirty="0">
              <a:solidFill>
                <a:schemeClr val="tx1"/>
              </a:solidFill>
            </a:endParaRPr>
          </a:p>
          <a:p>
            <a:pPr marL="0" indent="0">
              <a:buNone/>
            </a:pPr>
            <a:r>
              <a:rPr lang="en-US" sz="2800" dirty="0">
                <a:solidFill>
                  <a:schemeClr val="tx1"/>
                </a:solidFill>
              </a:rPr>
              <a:t>Complete these tabs IN ORDER:</a:t>
            </a:r>
          </a:p>
          <a:p>
            <a:endParaRPr lang="en-US" sz="2800" dirty="0">
              <a:solidFill>
                <a:schemeClr val="tx1"/>
              </a:solidFill>
            </a:endParaRPr>
          </a:p>
          <a:p>
            <a:r>
              <a:rPr lang="en-US" sz="2800" dirty="0">
                <a:solidFill>
                  <a:schemeClr val="tx1"/>
                </a:solidFill>
              </a:rPr>
              <a:t>General Information</a:t>
            </a:r>
          </a:p>
          <a:p>
            <a:endParaRPr lang="en-US" sz="2800" dirty="0">
              <a:solidFill>
                <a:schemeClr val="tx1"/>
              </a:solidFill>
            </a:endParaRPr>
          </a:p>
          <a:p>
            <a:r>
              <a:rPr lang="en-US" sz="2800" dirty="0">
                <a:solidFill>
                  <a:schemeClr val="tx1"/>
                </a:solidFill>
              </a:rPr>
              <a:t>Terms &amp; Conditions</a:t>
            </a:r>
          </a:p>
          <a:p>
            <a:endParaRPr lang="en-US" sz="2800" dirty="0">
              <a:solidFill>
                <a:schemeClr val="tx1"/>
              </a:solidFill>
            </a:endParaRPr>
          </a:p>
          <a:p>
            <a:r>
              <a:rPr lang="en-US" sz="2800" dirty="0">
                <a:solidFill>
                  <a:schemeClr val="tx1"/>
                </a:solidFill>
              </a:rPr>
              <a:t>Accept Award Offer</a:t>
            </a:r>
          </a:p>
          <a:p>
            <a:pPr marL="0" indent="0">
              <a:buNone/>
            </a:pPr>
            <a:endParaRPr lang="en-US" sz="2800"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5" name="Rectangle 4">
            <a:extLst>
              <a:ext uri="{FF2B5EF4-FFF2-40B4-BE49-F238E27FC236}">
                <a16:creationId xmlns:a16="http://schemas.microsoft.com/office/drawing/2014/main" id="{7067EFE4-DE51-4C90-ABE4-7CED2F95F967}"/>
              </a:ext>
            </a:extLst>
          </p:cNvPr>
          <p:cNvSpPr/>
          <p:nvPr/>
        </p:nvSpPr>
        <p:spPr>
          <a:xfrm>
            <a:off x="11346897" y="0"/>
            <a:ext cx="845103" cy="369332"/>
          </a:xfrm>
          <a:prstGeom prst="rect">
            <a:avLst/>
          </a:prstGeom>
        </p:spPr>
        <p:txBody>
          <a:bodyPr wrap="none">
            <a:spAutoFit/>
          </a:bodyPr>
          <a:lstStyle/>
          <a:p>
            <a:r>
              <a:rPr lang="en-US" dirty="0">
                <a:hlinkClick r:id="rId2" action="ppaction://hlinksldjump"/>
              </a:rPr>
              <a:t>INDEX</a:t>
            </a:r>
            <a:endParaRPr lang="en-US" dirty="0"/>
          </a:p>
        </p:txBody>
      </p:sp>
    </p:spTree>
    <p:extLst>
      <p:ext uri="{BB962C8B-B14F-4D97-AF65-F5344CB8AC3E}">
        <p14:creationId xmlns:p14="http://schemas.microsoft.com/office/powerpoint/2010/main" val="29984179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up)">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up)">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up)">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up)">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704" y="698767"/>
            <a:ext cx="9592592" cy="1400530"/>
          </a:xfrm>
        </p:spPr>
        <p:txBody>
          <a:bodyPr>
            <a:normAutofit/>
          </a:bodyPr>
          <a:lstStyle/>
          <a:p>
            <a:pPr algn="ctr"/>
            <a:r>
              <a:rPr lang="en-US" b="1" dirty="0">
                <a:solidFill>
                  <a:schemeClr val="accent2">
                    <a:lumMod val="50000"/>
                  </a:schemeClr>
                </a:solidFill>
              </a:rPr>
              <a:t>Are you having trouble completing or understanding the Billing Process? </a:t>
            </a:r>
          </a:p>
        </p:txBody>
      </p:sp>
      <p:sp>
        <p:nvSpPr>
          <p:cNvPr id="3" name="Content Placeholder 2"/>
          <p:cNvSpPr>
            <a:spLocks noGrp="1"/>
          </p:cNvSpPr>
          <p:nvPr>
            <p:ph idx="1"/>
          </p:nvPr>
        </p:nvSpPr>
        <p:spPr>
          <a:xfrm>
            <a:off x="1622730" y="2516430"/>
            <a:ext cx="8946541" cy="4195481"/>
          </a:xfrm>
        </p:spPr>
        <p:txBody>
          <a:bodyPr>
            <a:normAutofit/>
          </a:bodyPr>
          <a:lstStyle/>
          <a:p>
            <a:pPr marL="0" indent="0" algn="ctr">
              <a:buNone/>
            </a:pPr>
            <a:r>
              <a:rPr lang="en-US" sz="2400" dirty="0">
                <a:solidFill>
                  <a:schemeClr val="tx1"/>
                </a:solidFill>
              </a:rPr>
              <a:t>The Billing Process for your stay at SUNY Canton may be hard to understand. In the following slides, you will find a step-by-step guide on how to complete your bill in order to start and/or continue your stay at SUNY Canton!</a:t>
            </a:r>
          </a:p>
        </p:txBody>
      </p:sp>
      <p:pic>
        <p:nvPicPr>
          <p:cNvPr id="2050" name="Picture 2" descr="A frowning face&#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64190" y="4248291"/>
            <a:ext cx="2463620" cy="246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1120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2" presetClass="emph" presetSubtype="0" fill="hold" nodeType="afterEffect">
                                  <p:stCondLst>
                                    <p:cond delay="100"/>
                                  </p:stCondLst>
                                  <p:childTnLst>
                                    <p:animRot by="120000">
                                      <p:cBhvr>
                                        <p:cTn id="17" dur="90" fill="hold">
                                          <p:stCondLst>
                                            <p:cond delay="0"/>
                                          </p:stCondLst>
                                        </p:cTn>
                                        <p:tgtEl>
                                          <p:spTgt spid="2050"/>
                                        </p:tgtEl>
                                        <p:attrNameLst>
                                          <p:attrName>r</p:attrName>
                                        </p:attrNameLst>
                                      </p:cBhvr>
                                    </p:animRot>
                                    <p:animRot by="-240000">
                                      <p:cBhvr>
                                        <p:cTn id="18" dur="180" fill="hold">
                                          <p:stCondLst>
                                            <p:cond delay="180"/>
                                          </p:stCondLst>
                                        </p:cTn>
                                        <p:tgtEl>
                                          <p:spTgt spid="2050"/>
                                        </p:tgtEl>
                                        <p:attrNameLst>
                                          <p:attrName>r</p:attrName>
                                        </p:attrNameLst>
                                      </p:cBhvr>
                                    </p:animRot>
                                    <p:animRot by="240000">
                                      <p:cBhvr>
                                        <p:cTn id="19" dur="180" fill="hold">
                                          <p:stCondLst>
                                            <p:cond delay="360"/>
                                          </p:stCondLst>
                                        </p:cTn>
                                        <p:tgtEl>
                                          <p:spTgt spid="2050"/>
                                        </p:tgtEl>
                                        <p:attrNameLst>
                                          <p:attrName>r</p:attrName>
                                        </p:attrNameLst>
                                      </p:cBhvr>
                                    </p:animRot>
                                    <p:animRot by="-240000">
                                      <p:cBhvr>
                                        <p:cTn id="20" dur="180" fill="hold">
                                          <p:stCondLst>
                                            <p:cond delay="540"/>
                                          </p:stCondLst>
                                        </p:cTn>
                                        <p:tgtEl>
                                          <p:spTgt spid="2050"/>
                                        </p:tgtEl>
                                        <p:attrNameLst>
                                          <p:attrName>r</p:attrName>
                                        </p:attrNameLst>
                                      </p:cBhvr>
                                    </p:animRot>
                                    <p:animRot by="120000">
                                      <p:cBhvr>
                                        <p:cTn id="21" dur="180" fill="hold">
                                          <p:stCondLst>
                                            <p:cond delay="720"/>
                                          </p:stCondLst>
                                        </p:cTn>
                                        <p:tgtEl>
                                          <p:spTgt spid="2050"/>
                                        </p:tgtEl>
                                        <p:attrNameLst>
                                          <p:attrName>r</p:attrName>
                                        </p:attrNameLst>
                                      </p:cBhvr>
                                    </p:animRot>
                                  </p:childTnLst>
                                </p:cTn>
                              </p:par>
                            </p:childTnLst>
                          </p:cTn>
                        </p:par>
                        <p:par>
                          <p:cTn id="22" fill="hold">
                            <p:stCondLst>
                              <p:cond delay="2000"/>
                            </p:stCondLst>
                            <p:childTnLst>
                              <p:par>
                                <p:cTn id="23" presetID="31" presetClass="exit" presetSubtype="0" fill="hold" nodeType="afterEffect">
                                  <p:stCondLst>
                                    <p:cond delay="300"/>
                                  </p:stCondLst>
                                  <p:childTnLst>
                                    <p:anim calcmode="lin" valueType="num">
                                      <p:cBhvr>
                                        <p:cTn id="24" dur="1000"/>
                                        <p:tgtEl>
                                          <p:spTgt spid="2050"/>
                                        </p:tgtEl>
                                        <p:attrNameLst>
                                          <p:attrName>ppt_w</p:attrName>
                                        </p:attrNameLst>
                                      </p:cBhvr>
                                      <p:tavLst>
                                        <p:tav tm="0">
                                          <p:val>
                                            <p:strVal val="ppt_w"/>
                                          </p:val>
                                        </p:tav>
                                        <p:tav tm="100000">
                                          <p:val>
                                            <p:fltVal val="0"/>
                                          </p:val>
                                        </p:tav>
                                      </p:tavLst>
                                    </p:anim>
                                    <p:anim calcmode="lin" valueType="num">
                                      <p:cBhvr>
                                        <p:cTn id="25" dur="1000"/>
                                        <p:tgtEl>
                                          <p:spTgt spid="2050"/>
                                        </p:tgtEl>
                                        <p:attrNameLst>
                                          <p:attrName>ppt_h</p:attrName>
                                        </p:attrNameLst>
                                      </p:cBhvr>
                                      <p:tavLst>
                                        <p:tav tm="0">
                                          <p:val>
                                            <p:strVal val="ppt_h"/>
                                          </p:val>
                                        </p:tav>
                                        <p:tav tm="100000">
                                          <p:val>
                                            <p:fltVal val="0"/>
                                          </p:val>
                                        </p:tav>
                                      </p:tavLst>
                                    </p:anim>
                                    <p:anim calcmode="lin" valueType="num">
                                      <p:cBhvr>
                                        <p:cTn id="26" dur="1000"/>
                                        <p:tgtEl>
                                          <p:spTgt spid="2050"/>
                                        </p:tgtEl>
                                        <p:attrNameLst>
                                          <p:attrName>style.rotation</p:attrName>
                                        </p:attrNameLst>
                                      </p:cBhvr>
                                      <p:tavLst>
                                        <p:tav tm="0">
                                          <p:val>
                                            <p:fltVal val="0"/>
                                          </p:val>
                                        </p:tav>
                                        <p:tav tm="100000">
                                          <p:val>
                                            <p:fltVal val="90"/>
                                          </p:val>
                                        </p:tav>
                                      </p:tavLst>
                                    </p:anim>
                                    <p:animEffect transition="out" filter="fade">
                                      <p:cBhvr>
                                        <p:cTn id="27" dur="1000"/>
                                        <p:tgtEl>
                                          <p:spTgt spid="2050"/>
                                        </p:tgtEl>
                                      </p:cBhvr>
                                    </p:animEffect>
                                    <p:set>
                                      <p:cBhvr>
                                        <p:cTn id="28" dur="1" fill="hold">
                                          <p:stCondLst>
                                            <p:cond delay="999"/>
                                          </p:stCondLst>
                                        </p:cTn>
                                        <p:tgtEl>
                                          <p:spTgt spid="2050"/>
                                        </p:tgtEl>
                                        <p:attrNameLst>
                                          <p:attrName>style.visibility</p:attrName>
                                        </p:attrNameLst>
                                      </p:cBhvr>
                                      <p:to>
                                        <p:strVal val="hidden"/>
                                      </p:to>
                                    </p:set>
                                  </p:childTnLst>
                                </p:cTn>
                              </p:par>
                              <p:par>
                                <p:cTn id="29" presetID="2" presetClass="entr" presetSubtype="4" fill="hold" grpId="0" nodeType="withEffect">
                                  <p:stCondLst>
                                    <p:cond delay="30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6783" y="447555"/>
            <a:ext cx="8946541" cy="597292"/>
          </a:xfrm>
        </p:spPr>
        <p:txBody>
          <a:bodyPr/>
          <a:lstStyle/>
          <a:p>
            <a:pPr marL="0" indent="0">
              <a:buNone/>
            </a:pPr>
            <a:r>
              <a:rPr lang="en-US" dirty="0"/>
              <a:t>On the next screen, click ‘Financial Aid’.</a:t>
            </a:r>
          </a:p>
        </p:txBody>
      </p:sp>
      <p:sp>
        <p:nvSpPr>
          <p:cNvPr id="7" name="TextBox 6"/>
          <p:cNvSpPr txBox="1"/>
          <p:nvPr/>
        </p:nvSpPr>
        <p:spPr>
          <a:xfrm>
            <a:off x="1556783" y="543172"/>
            <a:ext cx="5074898" cy="400110"/>
          </a:xfrm>
          <a:prstGeom prst="rect">
            <a:avLst/>
          </a:prstGeom>
          <a:noFill/>
        </p:spPr>
        <p:txBody>
          <a:bodyPr wrap="square" rtlCol="0">
            <a:spAutoFit/>
          </a:bodyPr>
          <a:lstStyle/>
          <a:p>
            <a:r>
              <a:rPr lang="en-US" sz="2000" dirty="0"/>
              <a:t>Next, click ‘Award’.</a:t>
            </a:r>
          </a:p>
        </p:txBody>
      </p:sp>
      <p:sp>
        <p:nvSpPr>
          <p:cNvPr id="8" name="TextBox 7"/>
          <p:cNvSpPr txBox="1"/>
          <p:nvPr/>
        </p:nvSpPr>
        <p:spPr>
          <a:xfrm>
            <a:off x="1752521" y="506529"/>
            <a:ext cx="8555064" cy="400110"/>
          </a:xfrm>
          <a:prstGeom prst="rect">
            <a:avLst/>
          </a:prstGeom>
          <a:noFill/>
        </p:spPr>
        <p:txBody>
          <a:bodyPr wrap="square" rtlCol="0">
            <a:spAutoFit/>
          </a:bodyPr>
          <a:lstStyle/>
          <a:p>
            <a:r>
              <a:rPr lang="en-US" sz="2000" dirty="0"/>
              <a:t>Then, click ‘Award for Aid Year, then select the aid year.</a:t>
            </a:r>
          </a:p>
        </p:txBody>
      </p:sp>
      <p:pic>
        <p:nvPicPr>
          <p:cNvPr id="9" name="Picture 8" descr="Screensh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0853" y="1179445"/>
            <a:ext cx="10058400" cy="5121309"/>
          </a:xfrm>
          <a:prstGeom prst="rect">
            <a:avLst/>
          </a:prstGeom>
        </p:spPr>
      </p:pic>
      <p:pic>
        <p:nvPicPr>
          <p:cNvPr id="10" name="Picture 9" descr="Screensh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6828" y="1281010"/>
            <a:ext cx="10058400" cy="5121309"/>
          </a:xfrm>
          <a:prstGeom prst="rect">
            <a:avLst/>
          </a:prstGeom>
        </p:spPr>
      </p:pic>
      <p:pic>
        <p:nvPicPr>
          <p:cNvPr id="11" name="Picture 10" descr="Screenshot: Award for Aid Yea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1253" y="1456701"/>
            <a:ext cx="10058400" cy="5106571"/>
          </a:xfrm>
          <a:prstGeom prst="rect">
            <a:avLst/>
          </a:prstGeom>
        </p:spPr>
      </p:pic>
      <p:pic>
        <p:nvPicPr>
          <p:cNvPr id="14" name="Picture 13" descr="Screenshot: Select award year"/>
          <p:cNvPicPr>
            <a:picLocks noChangeAspect="1"/>
          </p:cNvPicPr>
          <p:nvPr/>
        </p:nvPicPr>
        <p:blipFill>
          <a:blip r:embed="rId5"/>
          <a:stretch>
            <a:fillRect/>
          </a:stretch>
        </p:blipFill>
        <p:spPr>
          <a:xfrm>
            <a:off x="1902678" y="1643846"/>
            <a:ext cx="8972550" cy="4919426"/>
          </a:xfrm>
          <a:prstGeom prst="rect">
            <a:avLst/>
          </a:prstGeom>
        </p:spPr>
      </p:pic>
      <p:sp>
        <p:nvSpPr>
          <p:cNvPr id="12" name="Rectangle 11">
            <a:extLst>
              <a:ext uri="{FF2B5EF4-FFF2-40B4-BE49-F238E27FC236}">
                <a16:creationId xmlns:a16="http://schemas.microsoft.com/office/drawing/2014/main" id="{ED6612C9-69FB-440A-A0B8-EE535FE4ABE6}"/>
              </a:ext>
            </a:extLst>
          </p:cNvPr>
          <p:cNvSpPr/>
          <p:nvPr/>
        </p:nvSpPr>
        <p:spPr>
          <a:xfrm>
            <a:off x="11346897" y="0"/>
            <a:ext cx="845103" cy="369332"/>
          </a:xfrm>
          <a:prstGeom prst="rect">
            <a:avLst/>
          </a:prstGeom>
        </p:spPr>
        <p:txBody>
          <a:bodyPr wrap="none">
            <a:spAutoFit/>
          </a:bodyPr>
          <a:lstStyle/>
          <a:p>
            <a:r>
              <a:rPr lang="en-US" dirty="0">
                <a:hlinkClick r:id="rId6" action="ppaction://hlinksldjump"/>
              </a:rPr>
              <a:t>INDEX</a:t>
            </a:r>
            <a:endParaRPr lang="en-US" dirty="0"/>
          </a:p>
        </p:txBody>
      </p:sp>
    </p:spTree>
    <p:extLst>
      <p:ext uri="{BB962C8B-B14F-4D97-AF65-F5344CB8AC3E}">
        <p14:creationId xmlns:p14="http://schemas.microsoft.com/office/powerpoint/2010/main" val="2216581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16667E-6 4.81481E-6 L 0.075 0.13333 " pathEditMode="relative" rAng="0" ptsTypes="AA">
                                      <p:cBhvr>
                                        <p:cTn id="6" dur="2000" fill="hold"/>
                                        <p:tgtEl>
                                          <p:spTgt spid="3">
                                            <p:txEl>
                                              <p:pRg st="0" end="0"/>
                                            </p:txEl>
                                          </p:spTgt>
                                        </p:tgtEl>
                                        <p:attrNameLst>
                                          <p:attrName>ppt_x</p:attrName>
                                          <p:attrName>ppt_y</p:attrName>
                                        </p:attrNameLst>
                                      </p:cBhvr>
                                      <p:rCtr x="3750" y="666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8" fill="hold" grpId="1" nodeType="clickEffect">
                                  <p:stCondLst>
                                    <p:cond delay="0"/>
                                  </p:stCondLst>
                                  <p:childTnLst>
                                    <p:anim calcmode="lin" valueType="num">
                                      <p:cBhvr additive="base">
                                        <p:cTn id="14" dur="500"/>
                                        <p:tgtEl>
                                          <p:spTgt spid="3">
                                            <p:txEl>
                                              <p:pRg st="0" end="0"/>
                                            </p:txEl>
                                          </p:spTgt>
                                        </p:tgtEl>
                                        <p:attrNameLst>
                                          <p:attrName>ppt_x</p:attrName>
                                        </p:attrNameLst>
                                      </p:cBhvr>
                                      <p:tavLst>
                                        <p:tav tm="0">
                                          <p:val>
                                            <p:strVal val="ppt_x"/>
                                          </p:val>
                                        </p:tav>
                                        <p:tav tm="100000">
                                          <p:val>
                                            <p:strVal val="0-ppt_w/2"/>
                                          </p:val>
                                        </p:tav>
                                      </p:tavLst>
                                    </p:anim>
                                    <p:anim calcmode="lin" valueType="num">
                                      <p:cBhvr additive="base">
                                        <p:cTn id="15" dur="500"/>
                                        <p:tgtEl>
                                          <p:spTgt spid="3">
                                            <p:txEl>
                                              <p:pRg st="0" end="0"/>
                                            </p:txEl>
                                          </p:spTgt>
                                        </p:tgtEl>
                                        <p:attrNameLst>
                                          <p:attrName>ppt_y</p:attrName>
                                        </p:attrNameLst>
                                      </p:cBhvr>
                                      <p:tavLst>
                                        <p:tav tm="0">
                                          <p:val>
                                            <p:strVal val="ppt_y"/>
                                          </p:val>
                                        </p:tav>
                                        <p:tav tm="100000">
                                          <p:val>
                                            <p:strVal val="ppt_y"/>
                                          </p:val>
                                        </p:tav>
                                      </p:tavLst>
                                    </p:anim>
                                    <p:set>
                                      <p:cBhvr>
                                        <p:cTn id="16" dur="1" fill="hold">
                                          <p:stCondLst>
                                            <p:cond delay="499"/>
                                          </p:stCondLst>
                                        </p:cTn>
                                        <p:tgtEl>
                                          <p:spTgt spid="3">
                                            <p:txEl>
                                              <p:pRg st="0" end="0"/>
                                            </p:txEl>
                                          </p:spTgt>
                                        </p:tgtEl>
                                        <p:attrNameLst>
                                          <p:attrName>style.visibility</p:attrName>
                                        </p:attrNameLst>
                                      </p:cBhvr>
                                      <p:to>
                                        <p:strVal val="hidden"/>
                                      </p:to>
                                    </p:set>
                                  </p:childTnLst>
                                </p:cTn>
                              </p:par>
                              <p:par>
                                <p:cTn id="17" presetID="2" presetClass="exit" presetSubtype="8" fill="hold" nodeType="with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0-ppt_w/2"/>
                                          </p:val>
                                        </p:tav>
                                      </p:tavLst>
                                    </p:anim>
                                    <p:anim calcmode="lin" valueType="num">
                                      <p:cBhvr additive="base">
                                        <p:cTn id="19" dur="500"/>
                                        <p:tgtEl>
                                          <p:spTgt spid="9"/>
                                        </p:tgtEl>
                                        <p:attrNameLst>
                                          <p:attrName>ppt_y</p:attrName>
                                        </p:attrNameLst>
                                      </p:cBhvr>
                                      <p:tavLst>
                                        <p:tav tm="0">
                                          <p:val>
                                            <p:strVal val="ppt_y"/>
                                          </p:val>
                                        </p:tav>
                                        <p:tav tm="100000">
                                          <p:val>
                                            <p:strVal val="ppt_y"/>
                                          </p:val>
                                        </p:tav>
                                      </p:tavLst>
                                    </p:anim>
                                    <p:set>
                                      <p:cBhvr>
                                        <p:cTn id="20" dur="1" fill="hold">
                                          <p:stCondLst>
                                            <p:cond delay="499"/>
                                          </p:stCondLst>
                                        </p:cTn>
                                        <p:tgtEl>
                                          <p:spTgt spid="9"/>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grpId="1" nodeType="click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0-ppt_w/2"/>
                                          </p:val>
                                        </p:tav>
                                      </p:tavLst>
                                    </p:anim>
                                    <p:anim calcmode="lin" valueType="num">
                                      <p:cBhvr additive="base">
                                        <p:cTn id="33" dur="500"/>
                                        <p:tgtEl>
                                          <p:spTgt spid="7"/>
                                        </p:tgtEl>
                                        <p:attrNameLst>
                                          <p:attrName>ppt_y</p:attrName>
                                        </p:attrNameLst>
                                      </p:cBhvr>
                                      <p:tavLst>
                                        <p:tav tm="0">
                                          <p:val>
                                            <p:strVal val="ppt_y"/>
                                          </p:val>
                                        </p:tav>
                                        <p:tav tm="100000">
                                          <p:val>
                                            <p:strVal val="ppt_y"/>
                                          </p:val>
                                        </p:tav>
                                      </p:tavLst>
                                    </p:anim>
                                    <p:set>
                                      <p:cBhvr>
                                        <p:cTn id="34" dur="1" fill="hold">
                                          <p:stCondLst>
                                            <p:cond delay="499"/>
                                          </p:stCondLst>
                                        </p:cTn>
                                        <p:tgtEl>
                                          <p:spTgt spid="7"/>
                                        </p:tgtEl>
                                        <p:attrNameLst>
                                          <p:attrName>style.visibility</p:attrName>
                                        </p:attrNameLst>
                                      </p:cBhvr>
                                      <p:to>
                                        <p:strVal val="hidden"/>
                                      </p:to>
                                    </p:set>
                                  </p:childTnLst>
                                </p:cTn>
                              </p:par>
                              <p:par>
                                <p:cTn id="35" presetID="2" presetClass="exit" presetSubtype="8" fill="hold" nodeType="with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0-ppt_w/2"/>
                                          </p:val>
                                        </p:tav>
                                      </p:tavLst>
                                    </p:anim>
                                    <p:anim calcmode="lin" valueType="num">
                                      <p:cBhvr additive="base">
                                        <p:cTn id="37" dur="500"/>
                                        <p:tgtEl>
                                          <p:spTgt spid="10"/>
                                        </p:tgtEl>
                                        <p:attrNameLst>
                                          <p:attrName>ppt_y</p:attrName>
                                        </p:attrNameLst>
                                      </p:cBhvr>
                                      <p:tavLst>
                                        <p:tav tm="0">
                                          <p:val>
                                            <p:strVal val="ppt_y"/>
                                          </p:val>
                                        </p:tav>
                                        <p:tav tm="100000">
                                          <p:val>
                                            <p:strVal val="ppt_y"/>
                                          </p:val>
                                        </p:tav>
                                      </p:tavLst>
                                    </p:anim>
                                    <p:set>
                                      <p:cBhvr>
                                        <p:cTn id="38" dur="1" fill="hold">
                                          <p:stCondLst>
                                            <p:cond delay="499"/>
                                          </p:stCondLst>
                                        </p:cTn>
                                        <p:tgtEl>
                                          <p:spTgt spid="10"/>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1500"/>
                            </p:stCondLst>
                            <p:childTnLst>
                              <p:par>
                                <p:cTn id="48" presetID="10" presetClass="exit" presetSubtype="0" fill="hold" nodeType="afterEffect">
                                  <p:stCondLst>
                                    <p:cond delay="1500"/>
                                  </p:stCondLst>
                                  <p:childTnLst>
                                    <p:animEffect transition="out" filter="fade">
                                      <p:cBhvr>
                                        <p:cTn id="49" dur="300"/>
                                        <p:tgtEl>
                                          <p:spTgt spid="11"/>
                                        </p:tgtEl>
                                      </p:cBhvr>
                                    </p:animEffect>
                                    <p:set>
                                      <p:cBhvr>
                                        <p:cTn id="50" dur="1" fill="hold">
                                          <p:stCondLst>
                                            <p:cond delay="2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7" grpId="0"/>
      <p:bldP spid="7" grpId="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581" y="740926"/>
            <a:ext cx="8946541" cy="1380499"/>
          </a:xfrm>
        </p:spPr>
        <p:txBody>
          <a:bodyPr>
            <a:normAutofit/>
          </a:bodyPr>
          <a:lstStyle/>
          <a:p>
            <a:pPr marL="0" indent="0">
              <a:buNone/>
            </a:pPr>
            <a:r>
              <a:rPr lang="en-US" dirty="0">
                <a:solidFill>
                  <a:schemeClr val="tx1"/>
                </a:solidFill>
              </a:rPr>
              <a:t>On the ‘General Information’ tab, you get an overall simple view of the steps of Financial Aid processing and what happens when you accept your awards. </a:t>
            </a:r>
          </a:p>
        </p:txBody>
      </p:sp>
      <p:pic>
        <p:nvPicPr>
          <p:cNvPr id="2" name="Picture 1" descr="Screenshot: General Information informatio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6581" y="1431176"/>
            <a:ext cx="10689202" cy="5426824"/>
          </a:xfrm>
          <a:prstGeom prst="rect">
            <a:avLst/>
          </a:prstGeom>
        </p:spPr>
      </p:pic>
      <p:sp>
        <p:nvSpPr>
          <p:cNvPr id="6" name="Rectangle 5">
            <a:extLst>
              <a:ext uri="{FF2B5EF4-FFF2-40B4-BE49-F238E27FC236}">
                <a16:creationId xmlns:a16="http://schemas.microsoft.com/office/drawing/2014/main" id="{D0257101-7ADC-4EB7-AE90-27011D52976C}"/>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21210150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p:tgtEl>
                                          <p:spTgt spid="3">
                                            <p:txEl>
                                              <p:pRg st="0" end="0"/>
                                            </p:txEl>
                                          </p:spTgt>
                                        </p:tgtEl>
                                      </p:cBhvr>
                                    </p:animEffect>
                                    <p:anim calcmode="lin" valueType="num">
                                      <p:cBhvr>
                                        <p:cTn id="8" dur="8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8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 presetClass="entr" presetSubtype="3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363" y="678442"/>
            <a:ext cx="8946541" cy="1516086"/>
          </a:xfrm>
        </p:spPr>
        <p:txBody>
          <a:bodyPr/>
          <a:lstStyle/>
          <a:p>
            <a:pPr marL="0" indent="0">
              <a:buNone/>
            </a:pPr>
            <a:r>
              <a:rPr lang="en-US" dirty="0">
                <a:solidFill>
                  <a:schemeClr val="tx1"/>
                </a:solidFill>
              </a:rPr>
              <a:t>On the ‘Terms &amp; Conditions’ tab, there will be an option at the bottom of the page to click to accept the Terms &amp; Conditions of accepting your awards. You have to complete this step to accept any awards.</a:t>
            </a:r>
          </a:p>
        </p:txBody>
      </p:sp>
      <p:pic>
        <p:nvPicPr>
          <p:cNvPr id="2" name="Picture 1" descr="Screenshot: Terms and Conditions tab"/>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1363" y="1568549"/>
            <a:ext cx="10058400" cy="5106571"/>
          </a:xfrm>
          <a:prstGeom prst="rect">
            <a:avLst/>
          </a:prstGeom>
        </p:spPr>
      </p:pic>
      <p:sp>
        <p:nvSpPr>
          <p:cNvPr id="6" name="Rectangle 5">
            <a:extLst>
              <a:ext uri="{FF2B5EF4-FFF2-40B4-BE49-F238E27FC236}">
                <a16:creationId xmlns:a16="http://schemas.microsoft.com/office/drawing/2014/main" id="{AAB2D5A9-61CB-4932-AA2B-C797D6B0C48D}"/>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34216925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53" presetClass="entr" presetSubtype="16" fill="hold" nodeType="withEffect">
                                  <p:stCondLst>
                                    <p:cond delay="70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5899" y="129248"/>
            <a:ext cx="8946541" cy="1484401"/>
          </a:xfrm>
        </p:spPr>
        <p:txBody>
          <a:bodyPr>
            <a:normAutofit/>
          </a:bodyPr>
          <a:lstStyle/>
          <a:p>
            <a:pPr marL="0" indent="0">
              <a:buNone/>
            </a:pPr>
            <a:r>
              <a:rPr lang="en-US" sz="2200" dirty="0">
                <a:solidFill>
                  <a:schemeClr val="tx1"/>
                </a:solidFill>
              </a:rPr>
              <a:t>On the ‘Accept Award Offer’ tab, you are given the option to accept all awards, accept parts of awards, or decline awards. Depending on your need or preferences, it is up to you on how much of each award you wish to accept.  </a:t>
            </a:r>
          </a:p>
        </p:txBody>
      </p:sp>
      <p:pic>
        <p:nvPicPr>
          <p:cNvPr id="6" name="Picture 5" descr="Screenshot: Accept Award Offer tab"/>
          <p:cNvPicPr>
            <a:picLocks noChangeAspect="1"/>
          </p:cNvPicPr>
          <p:nvPr/>
        </p:nvPicPr>
        <p:blipFill>
          <a:blip r:embed="rId2"/>
          <a:stretch>
            <a:fillRect/>
          </a:stretch>
        </p:blipFill>
        <p:spPr>
          <a:xfrm>
            <a:off x="1536007" y="1613649"/>
            <a:ext cx="8387247" cy="5214606"/>
          </a:xfrm>
          <a:prstGeom prst="rect">
            <a:avLst/>
          </a:prstGeom>
        </p:spPr>
      </p:pic>
      <p:sp>
        <p:nvSpPr>
          <p:cNvPr id="4" name="TextBox 3"/>
          <p:cNvSpPr txBox="1"/>
          <p:nvPr/>
        </p:nvSpPr>
        <p:spPr>
          <a:xfrm>
            <a:off x="6116921" y="4686164"/>
            <a:ext cx="3256395" cy="1754326"/>
          </a:xfrm>
          <a:prstGeom prst="rect">
            <a:avLst/>
          </a:prstGeom>
          <a:noFill/>
        </p:spPr>
        <p:txBody>
          <a:bodyPr wrap="square" rtlCol="0">
            <a:spAutoFit/>
          </a:bodyPr>
          <a:lstStyle/>
          <a:p>
            <a:r>
              <a:rPr lang="en-US" dirty="0">
                <a:solidFill>
                  <a:schemeClr val="bg1"/>
                </a:solidFill>
              </a:rPr>
              <a:t>***NOTE: The accepting or declination of an award will be reflected under the ‘Status’ column under ‘Award Decision’. The ‘Actual’ status means the actual amount granted.</a:t>
            </a:r>
          </a:p>
        </p:txBody>
      </p:sp>
      <p:sp>
        <p:nvSpPr>
          <p:cNvPr id="7" name="Rectangle 6">
            <a:extLst>
              <a:ext uri="{FF2B5EF4-FFF2-40B4-BE49-F238E27FC236}">
                <a16:creationId xmlns:a16="http://schemas.microsoft.com/office/drawing/2014/main" id="{A5AADEB6-4A09-427A-94AE-11CDD60B734C}"/>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39537786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Unsatisfied Disbursement Requirements"/>
          <p:cNvPicPr>
            <a:picLocks noChangeAspect="1"/>
          </p:cNvPicPr>
          <p:nvPr/>
        </p:nvPicPr>
        <p:blipFill>
          <a:blip r:embed="rId2"/>
          <a:stretch>
            <a:fillRect/>
          </a:stretch>
        </p:blipFill>
        <p:spPr>
          <a:xfrm>
            <a:off x="1502229" y="1510592"/>
            <a:ext cx="9143546" cy="4355101"/>
          </a:xfrm>
          <a:prstGeom prst="rect">
            <a:avLst/>
          </a:prstGeom>
        </p:spPr>
      </p:pic>
      <p:sp>
        <p:nvSpPr>
          <p:cNvPr id="3" name="Content Placeholder 2"/>
          <p:cNvSpPr>
            <a:spLocks noGrp="1"/>
          </p:cNvSpPr>
          <p:nvPr>
            <p:ph idx="1"/>
          </p:nvPr>
        </p:nvSpPr>
        <p:spPr>
          <a:xfrm>
            <a:off x="1266103" y="212870"/>
            <a:ext cx="9905999" cy="1473402"/>
          </a:xfrm>
        </p:spPr>
        <p:txBody>
          <a:bodyPr>
            <a:normAutofit/>
          </a:bodyPr>
          <a:lstStyle/>
          <a:p>
            <a:pPr marL="0" indent="0">
              <a:buNone/>
            </a:pPr>
            <a:r>
              <a:rPr lang="en-US" sz="2100" dirty="0">
                <a:solidFill>
                  <a:schemeClr val="tx1"/>
                </a:solidFill>
              </a:rPr>
              <a:t>While still under the ‘Accept Award Offer’ tab, scroll down. You will see a list titled ‘Unsatisfied Disbursement Requirements’. These are any requirements that have not been met by you as of you viewing of your bill. You must finish these in order to be disbursed your awards. </a:t>
            </a:r>
          </a:p>
        </p:txBody>
      </p:sp>
      <p:pic>
        <p:nvPicPr>
          <p:cNvPr id="5" name="Picture 4" descr="The Requirements link enables you to download the form necessary to complete the specific requirement or transfers you to another page to satisfy the requirement."/>
          <p:cNvPicPr>
            <a:picLocks noChangeAspect="1"/>
          </p:cNvPicPr>
          <p:nvPr/>
        </p:nvPicPr>
        <p:blipFill>
          <a:blip r:embed="rId3"/>
          <a:stretch>
            <a:fillRect/>
          </a:stretch>
        </p:blipFill>
        <p:spPr>
          <a:xfrm>
            <a:off x="932944" y="3144982"/>
            <a:ext cx="10572316" cy="352425"/>
          </a:xfrm>
          <a:prstGeom prst="rect">
            <a:avLst/>
          </a:prstGeom>
        </p:spPr>
      </p:pic>
      <p:sp>
        <p:nvSpPr>
          <p:cNvPr id="8" name="TextBox 7"/>
          <p:cNvSpPr txBox="1"/>
          <p:nvPr/>
        </p:nvSpPr>
        <p:spPr>
          <a:xfrm>
            <a:off x="1266103" y="5897514"/>
            <a:ext cx="8811490" cy="646331"/>
          </a:xfrm>
          <a:prstGeom prst="rect">
            <a:avLst/>
          </a:prstGeom>
          <a:noFill/>
        </p:spPr>
        <p:txBody>
          <a:bodyPr wrap="square" rtlCol="0">
            <a:spAutoFit/>
          </a:bodyPr>
          <a:lstStyle/>
          <a:p>
            <a:pPr algn="ctr"/>
            <a:r>
              <a:rPr lang="en-US" dirty="0"/>
              <a:t>The blue links that are the title of the Unsatisfied Disbursement Requirements are the links that take you to the page(s) you need to fill out. These links are provided for your convenience. </a:t>
            </a:r>
          </a:p>
        </p:txBody>
      </p:sp>
      <p:sp>
        <p:nvSpPr>
          <p:cNvPr id="7" name="Rectangle 6">
            <a:extLst>
              <a:ext uri="{FF2B5EF4-FFF2-40B4-BE49-F238E27FC236}">
                <a16:creationId xmlns:a16="http://schemas.microsoft.com/office/drawing/2014/main" id="{2F5F3DB3-9637-4E94-A224-E275BBAF04F6}"/>
              </a:ext>
            </a:extLst>
          </p:cNvPr>
          <p:cNvSpPr/>
          <p:nvPr/>
        </p:nvSpPr>
        <p:spPr>
          <a:xfrm>
            <a:off x="11346897" y="0"/>
            <a:ext cx="845103" cy="369332"/>
          </a:xfrm>
          <a:prstGeom prst="rect">
            <a:avLst/>
          </a:prstGeom>
        </p:spPr>
        <p:txBody>
          <a:bodyPr wrap="none">
            <a:spAutoFit/>
          </a:bodyPr>
          <a:lstStyle/>
          <a:p>
            <a:r>
              <a:rPr lang="en-US" dirty="0">
                <a:hlinkClick r:id="rId4" action="ppaction://hlinksldjump"/>
              </a:rPr>
              <a:t>INDEX</a:t>
            </a:r>
            <a:endParaRPr lang="en-US" dirty="0"/>
          </a:p>
        </p:txBody>
      </p:sp>
    </p:spTree>
    <p:extLst>
      <p:ext uri="{BB962C8B-B14F-4D97-AF65-F5344CB8AC3E}">
        <p14:creationId xmlns:p14="http://schemas.microsoft.com/office/powerpoint/2010/main" val="26728013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6" presetClass="emph" presetSubtype="0" fill="hold" nodeType="afterEffect">
                                  <p:stCondLst>
                                    <p:cond delay="0"/>
                                  </p:stCondLst>
                                  <p:childTnLst>
                                    <p:animEffect transition="out" filter="fade">
                                      <p:cBhvr>
                                        <p:cTn id="26" dur="400" tmFilter="0, 0; .2, .5; .8, .5; 1, 0"/>
                                        <p:tgtEl>
                                          <p:spTgt spid="5"/>
                                        </p:tgtEl>
                                      </p:cBhvr>
                                    </p:animEffect>
                                    <p:animScale>
                                      <p:cBhvr>
                                        <p:cTn id="27" dur="200" autoRev="1" fill="hold"/>
                                        <p:tgtEl>
                                          <p:spTgt spid="5"/>
                                        </p:tgtEl>
                                      </p:cBhvr>
                                      <p:by x="105000" y="105000"/>
                                    </p:animScale>
                                  </p:childTnLst>
                                </p:cTn>
                              </p:par>
                            </p:childTnLst>
                          </p:cTn>
                        </p:par>
                        <p:par>
                          <p:cTn id="28" fill="hold">
                            <p:stCondLst>
                              <p:cond delay="3400"/>
                            </p:stCondLst>
                            <p:childTnLst>
                              <p:par>
                                <p:cTn id="29" presetID="26" presetClass="emph" presetSubtype="0" fill="hold" grpId="1" nodeType="afterEffect">
                                  <p:stCondLst>
                                    <p:cond delay="0"/>
                                  </p:stCondLst>
                                  <p:childTnLst>
                                    <p:animEffect transition="out" filter="fade">
                                      <p:cBhvr>
                                        <p:cTn id="30" dur="300" tmFilter="0, 0; .2, .5; .8, .5; 1, 0"/>
                                        <p:tgtEl>
                                          <p:spTgt spid="8"/>
                                        </p:tgtEl>
                                      </p:cBhvr>
                                    </p:animEffect>
                                    <p:animScale>
                                      <p:cBhvr>
                                        <p:cTn id="31" dur="1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1A28-CDF7-410A-A17F-3D3C15383BC3}"/>
              </a:ext>
            </a:extLst>
          </p:cNvPr>
          <p:cNvSpPr>
            <a:spLocks noGrp="1"/>
          </p:cNvSpPr>
          <p:nvPr>
            <p:ph type="title"/>
          </p:nvPr>
        </p:nvSpPr>
        <p:spPr>
          <a:xfrm>
            <a:off x="677334" y="609600"/>
            <a:ext cx="8596668" cy="1066800"/>
          </a:xfrm>
        </p:spPr>
        <p:txBody>
          <a:bodyPr/>
          <a:lstStyle/>
          <a:p>
            <a:r>
              <a:rPr lang="en-US" dirty="0">
                <a:solidFill>
                  <a:schemeClr val="accent2">
                    <a:lumMod val="50000"/>
                  </a:schemeClr>
                </a:solidFill>
              </a:rPr>
              <a:t>Step 8: Review Your Semester Bill</a:t>
            </a:r>
            <a:endParaRPr lang="en-US" dirty="0"/>
          </a:p>
        </p:txBody>
      </p:sp>
      <p:sp>
        <p:nvSpPr>
          <p:cNvPr id="4" name="Content Placeholder 2">
            <a:extLst>
              <a:ext uri="{FF2B5EF4-FFF2-40B4-BE49-F238E27FC236}">
                <a16:creationId xmlns:a16="http://schemas.microsoft.com/office/drawing/2014/main" id="{620D7859-4084-4BD2-986E-0A78F491DF68}"/>
              </a:ext>
            </a:extLst>
          </p:cNvPr>
          <p:cNvSpPr txBox="1">
            <a:spLocks/>
          </p:cNvSpPr>
          <p:nvPr/>
        </p:nvSpPr>
        <p:spPr>
          <a:xfrm>
            <a:off x="677334" y="1676400"/>
            <a:ext cx="8596668" cy="9296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solidFill>
                  <a:schemeClr val="tx1"/>
                </a:solidFill>
              </a:rPr>
              <a:t>Click on: Transact Payments Portal </a:t>
            </a:r>
            <a:r>
              <a:rPr lang="en-US" dirty="0">
                <a:solidFill>
                  <a:schemeClr val="tx1"/>
                </a:solidFill>
              </a:rPr>
              <a:t>to review your bills, make a payment, or set up an Authorized Payer</a:t>
            </a:r>
          </a:p>
        </p:txBody>
      </p:sp>
      <p:pic>
        <p:nvPicPr>
          <p:cNvPr id="3" name="Picture 2">
            <a:extLst>
              <a:ext uri="{FF2B5EF4-FFF2-40B4-BE49-F238E27FC236}">
                <a16:creationId xmlns:a16="http://schemas.microsoft.com/office/drawing/2014/main" id="{0B5228EA-9725-490D-AC5F-C94714D9EEEA}"/>
              </a:ext>
            </a:extLst>
          </p:cNvPr>
          <p:cNvPicPr>
            <a:picLocks noChangeAspect="1"/>
          </p:cNvPicPr>
          <p:nvPr/>
        </p:nvPicPr>
        <p:blipFill>
          <a:blip r:embed="rId2"/>
          <a:stretch>
            <a:fillRect/>
          </a:stretch>
        </p:blipFill>
        <p:spPr>
          <a:xfrm>
            <a:off x="677334" y="2606041"/>
            <a:ext cx="9239561" cy="3017520"/>
          </a:xfrm>
          <a:prstGeom prst="rect">
            <a:avLst/>
          </a:prstGeom>
        </p:spPr>
      </p:pic>
      <p:sp>
        <p:nvSpPr>
          <p:cNvPr id="5" name="Oval 4">
            <a:extLst>
              <a:ext uri="{FF2B5EF4-FFF2-40B4-BE49-F238E27FC236}">
                <a16:creationId xmlns:a16="http://schemas.microsoft.com/office/drawing/2014/main" id="{ABB283AB-3D51-4661-9247-8BA50ABB3378}"/>
              </a:ext>
            </a:extLst>
          </p:cNvPr>
          <p:cNvSpPr/>
          <p:nvPr/>
        </p:nvSpPr>
        <p:spPr>
          <a:xfrm>
            <a:off x="677334" y="3220720"/>
            <a:ext cx="2482426" cy="4165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9136F5F-F1D1-4FFD-9CD9-362FE1B42F76}"/>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304254756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1A28-CDF7-410A-A17F-3D3C15383BC3}"/>
              </a:ext>
            </a:extLst>
          </p:cNvPr>
          <p:cNvSpPr>
            <a:spLocks noGrp="1"/>
          </p:cNvSpPr>
          <p:nvPr>
            <p:ph type="title"/>
          </p:nvPr>
        </p:nvSpPr>
        <p:spPr>
          <a:xfrm>
            <a:off x="677334" y="609600"/>
            <a:ext cx="8596668" cy="1066800"/>
          </a:xfrm>
        </p:spPr>
        <p:txBody>
          <a:bodyPr/>
          <a:lstStyle/>
          <a:p>
            <a:r>
              <a:rPr lang="en-US" dirty="0">
                <a:solidFill>
                  <a:schemeClr val="accent2">
                    <a:lumMod val="50000"/>
                  </a:schemeClr>
                </a:solidFill>
              </a:rPr>
              <a:t>Transact Payments Portal</a:t>
            </a:r>
            <a:endParaRPr lang="en-US" dirty="0"/>
          </a:p>
        </p:txBody>
      </p:sp>
      <p:pic>
        <p:nvPicPr>
          <p:cNvPr id="7" name="Picture 6">
            <a:extLst>
              <a:ext uri="{FF2B5EF4-FFF2-40B4-BE49-F238E27FC236}">
                <a16:creationId xmlns:a16="http://schemas.microsoft.com/office/drawing/2014/main" id="{5980F0EB-7646-4683-85E8-7F27C6013A6F}"/>
              </a:ext>
            </a:extLst>
          </p:cNvPr>
          <p:cNvPicPr>
            <a:picLocks noChangeAspect="1"/>
          </p:cNvPicPr>
          <p:nvPr/>
        </p:nvPicPr>
        <p:blipFill>
          <a:blip r:embed="rId2"/>
          <a:stretch>
            <a:fillRect/>
          </a:stretch>
        </p:blipFill>
        <p:spPr>
          <a:xfrm>
            <a:off x="677334" y="1676400"/>
            <a:ext cx="10305091" cy="4979211"/>
          </a:xfrm>
          <a:prstGeom prst="rect">
            <a:avLst/>
          </a:prstGeom>
        </p:spPr>
      </p:pic>
      <p:sp>
        <p:nvSpPr>
          <p:cNvPr id="4" name="Rectangle 3">
            <a:extLst>
              <a:ext uri="{FF2B5EF4-FFF2-40B4-BE49-F238E27FC236}">
                <a16:creationId xmlns:a16="http://schemas.microsoft.com/office/drawing/2014/main" id="{41E31059-B84E-4C18-91FE-FE8566B7DBD4}"/>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10185505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1A28-CDF7-410A-A17F-3D3C15383BC3}"/>
              </a:ext>
            </a:extLst>
          </p:cNvPr>
          <p:cNvSpPr>
            <a:spLocks noGrp="1"/>
          </p:cNvSpPr>
          <p:nvPr>
            <p:ph type="title"/>
          </p:nvPr>
        </p:nvSpPr>
        <p:spPr>
          <a:xfrm>
            <a:off x="677334" y="609600"/>
            <a:ext cx="8596668" cy="1066800"/>
          </a:xfrm>
        </p:spPr>
        <p:txBody>
          <a:bodyPr/>
          <a:lstStyle/>
          <a:p>
            <a:r>
              <a:rPr lang="en-US" dirty="0">
                <a:solidFill>
                  <a:schemeClr val="accent2">
                    <a:lumMod val="50000"/>
                  </a:schemeClr>
                </a:solidFill>
              </a:rPr>
              <a:t>Transact Payment Options</a:t>
            </a:r>
            <a:endParaRPr lang="en-US" dirty="0"/>
          </a:p>
        </p:txBody>
      </p:sp>
      <p:sp>
        <p:nvSpPr>
          <p:cNvPr id="4" name="Content Placeholder 2">
            <a:extLst>
              <a:ext uri="{FF2B5EF4-FFF2-40B4-BE49-F238E27FC236}">
                <a16:creationId xmlns:a16="http://schemas.microsoft.com/office/drawing/2014/main" id="{620D7859-4084-4BD2-986E-0A78F491DF68}"/>
              </a:ext>
            </a:extLst>
          </p:cNvPr>
          <p:cNvSpPr txBox="1">
            <a:spLocks/>
          </p:cNvSpPr>
          <p:nvPr/>
        </p:nvSpPr>
        <p:spPr>
          <a:xfrm>
            <a:off x="677334" y="1676400"/>
            <a:ext cx="9167706" cy="48158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tx1"/>
                </a:solidFill>
              </a:rPr>
              <a:t>Students can pay their bill on-line through their UCanWeb account in the</a:t>
            </a:r>
          </a:p>
          <a:p>
            <a:pPr marL="0" indent="0">
              <a:buNone/>
            </a:pPr>
            <a:r>
              <a:rPr lang="en-US" dirty="0">
                <a:solidFill>
                  <a:schemeClr val="tx1"/>
                </a:solidFill>
              </a:rPr>
              <a:t>Transact Payments portal:</a:t>
            </a:r>
          </a:p>
          <a:p>
            <a:r>
              <a:rPr lang="en-US" dirty="0">
                <a:solidFill>
                  <a:schemeClr val="tx1"/>
                </a:solidFill>
              </a:rPr>
              <a:t>Click </a:t>
            </a:r>
            <a:r>
              <a:rPr lang="en-US" b="1" dirty="0">
                <a:solidFill>
                  <a:schemeClr val="tx1"/>
                </a:solidFill>
              </a:rPr>
              <a:t>Make a Payment </a:t>
            </a:r>
            <a:r>
              <a:rPr lang="en-US" dirty="0">
                <a:solidFill>
                  <a:schemeClr val="tx1"/>
                </a:solidFill>
              </a:rPr>
              <a:t>to pay by Credit/Debit Card or Checking Account </a:t>
            </a:r>
          </a:p>
          <a:p>
            <a:pPr lvl="1"/>
            <a:r>
              <a:rPr lang="en-US" dirty="0">
                <a:solidFill>
                  <a:schemeClr val="tx1"/>
                </a:solidFill>
              </a:rPr>
              <a:t>Fill in the ‘</a:t>
            </a:r>
            <a:r>
              <a:rPr lang="en-US" b="1" dirty="0">
                <a:solidFill>
                  <a:schemeClr val="tx1"/>
                </a:solidFill>
              </a:rPr>
              <a:t>Amount Due</a:t>
            </a:r>
            <a:r>
              <a:rPr lang="en-US" dirty="0">
                <a:solidFill>
                  <a:schemeClr val="tx1"/>
                </a:solidFill>
              </a:rPr>
              <a:t>’ from the most current ‘</a:t>
            </a:r>
            <a:r>
              <a:rPr lang="en-US" b="1" dirty="0">
                <a:solidFill>
                  <a:schemeClr val="tx1"/>
                </a:solidFill>
              </a:rPr>
              <a:t>Statement</a:t>
            </a:r>
            <a:r>
              <a:rPr lang="en-US" dirty="0">
                <a:solidFill>
                  <a:schemeClr val="tx1"/>
                </a:solidFill>
              </a:rPr>
              <a:t>’ TOTAL DUE column</a:t>
            </a:r>
          </a:p>
          <a:p>
            <a:pPr lvl="1"/>
            <a:r>
              <a:rPr lang="en-US" dirty="0">
                <a:solidFill>
                  <a:schemeClr val="tx1"/>
                </a:solidFill>
              </a:rPr>
              <a:t>Select ‘</a:t>
            </a:r>
            <a:r>
              <a:rPr lang="en-US" b="1" dirty="0">
                <a:solidFill>
                  <a:schemeClr val="tx1"/>
                </a:solidFill>
              </a:rPr>
              <a:t>Checkout</a:t>
            </a:r>
            <a:r>
              <a:rPr lang="en-US" dirty="0">
                <a:solidFill>
                  <a:schemeClr val="tx1"/>
                </a:solidFill>
              </a:rPr>
              <a:t>’ to finish the transaction</a:t>
            </a:r>
          </a:p>
          <a:p>
            <a:r>
              <a:rPr lang="en-US" dirty="0">
                <a:solidFill>
                  <a:schemeClr val="tx1"/>
                </a:solidFill>
              </a:rPr>
              <a:t>Click </a:t>
            </a:r>
            <a:r>
              <a:rPr lang="en-US" b="1" dirty="0">
                <a:solidFill>
                  <a:schemeClr val="tx1"/>
                </a:solidFill>
              </a:rPr>
              <a:t>Payment Plans </a:t>
            </a:r>
            <a:r>
              <a:rPr lang="en-US" dirty="0">
                <a:solidFill>
                  <a:schemeClr val="tx1"/>
                </a:solidFill>
              </a:rPr>
              <a:t>then “view payment plan options”</a:t>
            </a:r>
          </a:p>
          <a:p>
            <a:pPr lvl="2"/>
            <a:r>
              <a:rPr lang="en-US" sz="1600" dirty="0">
                <a:solidFill>
                  <a:schemeClr val="tx1"/>
                </a:solidFill>
              </a:rPr>
              <a:t>This window will break down your total due into 5 or 4 monthly installments and will include enrollment fee. (The number of monthly installments is determined automatically based on the enrollment date into the payment plan.)</a:t>
            </a:r>
          </a:p>
          <a:p>
            <a:pPr lvl="2"/>
            <a:r>
              <a:rPr lang="en-US" sz="1600" dirty="0">
                <a:solidFill>
                  <a:schemeClr val="tx1"/>
                </a:solidFill>
              </a:rPr>
              <a:t>Fill in the ‘</a:t>
            </a:r>
            <a:r>
              <a:rPr lang="en-US" sz="1600" b="1" dirty="0">
                <a:solidFill>
                  <a:schemeClr val="tx1"/>
                </a:solidFill>
              </a:rPr>
              <a:t>Plan Amount’</a:t>
            </a:r>
            <a:r>
              <a:rPr lang="en-US" sz="1600" dirty="0">
                <a:solidFill>
                  <a:schemeClr val="tx1"/>
                </a:solidFill>
              </a:rPr>
              <a:t> from the most current ‘</a:t>
            </a:r>
            <a:r>
              <a:rPr lang="en-US" sz="1600" b="1" dirty="0">
                <a:solidFill>
                  <a:schemeClr val="tx1"/>
                </a:solidFill>
              </a:rPr>
              <a:t>Statement</a:t>
            </a:r>
            <a:r>
              <a:rPr lang="en-US" sz="1600" dirty="0">
                <a:solidFill>
                  <a:schemeClr val="tx1"/>
                </a:solidFill>
              </a:rPr>
              <a:t>’ TOTAL DUE column</a:t>
            </a:r>
          </a:p>
          <a:p>
            <a:pPr lvl="2"/>
            <a:r>
              <a:rPr lang="en-US" sz="1600" dirty="0">
                <a:solidFill>
                  <a:schemeClr val="tx1"/>
                </a:solidFill>
              </a:rPr>
              <a:t>Click </a:t>
            </a:r>
            <a:r>
              <a:rPr lang="en-US" sz="1600" b="1" dirty="0">
                <a:solidFill>
                  <a:schemeClr val="tx1"/>
                </a:solidFill>
              </a:rPr>
              <a:t>Enroll in Plan </a:t>
            </a:r>
          </a:p>
          <a:p>
            <a:pPr lvl="2"/>
            <a:endParaRPr lang="en-US" sz="1600" dirty="0">
              <a:solidFill>
                <a:schemeClr val="tx1"/>
              </a:solidFill>
            </a:endParaRPr>
          </a:p>
          <a:p>
            <a:pPr lvl="1"/>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5" name="Picture 4" descr="https://commerce.cashnet.com/cashneti/CashnetStyles/images/logo_transact.loggedin.gif">
            <a:extLst>
              <a:ext uri="{FF2B5EF4-FFF2-40B4-BE49-F238E27FC236}">
                <a16:creationId xmlns:a16="http://schemas.microsoft.com/office/drawing/2014/main" id="{92FB91EE-DDB3-4B05-A499-93A84DE9E197}"/>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618" y="6269990"/>
            <a:ext cx="4591050" cy="444500"/>
          </a:xfrm>
          <a:prstGeom prst="rect">
            <a:avLst/>
          </a:prstGeom>
          <a:noFill/>
          <a:ln>
            <a:noFill/>
          </a:ln>
        </p:spPr>
      </p:pic>
      <p:sp>
        <p:nvSpPr>
          <p:cNvPr id="6" name="Rectangle 5">
            <a:extLst>
              <a:ext uri="{FF2B5EF4-FFF2-40B4-BE49-F238E27FC236}">
                <a16:creationId xmlns:a16="http://schemas.microsoft.com/office/drawing/2014/main" id="{AC417E6C-D261-41C1-B837-6594FB6B36B8}"/>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19712961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35680" y="227710"/>
            <a:ext cx="5120640" cy="6402580"/>
          </a:xfrm>
          <a:prstGeom prst="rect">
            <a:avLst/>
          </a:prstGeom>
        </p:spPr>
      </p:pic>
      <p:sp>
        <p:nvSpPr>
          <p:cNvPr id="3" name="Rectangle 2">
            <a:extLst>
              <a:ext uri="{FF2B5EF4-FFF2-40B4-BE49-F238E27FC236}">
                <a16:creationId xmlns:a16="http://schemas.microsoft.com/office/drawing/2014/main" id="{053136DF-F675-438E-9A36-2A60B8EC52BE}"/>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37574089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1A28-CDF7-410A-A17F-3D3C15383BC3}"/>
              </a:ext>
            </a:extLst>
          </p:cNvPr>
          <p:cNvSpPr>
            <a:spLocks noGrp="1"/>
          </p:cNvSpPr>
          <p:nvPr>
            <p:ph type="title"/>
          </p:nvPr>
        </p:nvSpPr>
        <p:spPr>
          <a:xfrm>
            <a:off x="677334" y="609600"/>
            <a:ext cx="8596668" cy="1066800"/>
          </a:xfrm>
        </p:spPr>
        <p:txBody>
          <a:bodyPr/>
          <a:lstStyle/>
          <a:p>
            <a:r>
              <a:rPr lang="en-US" dirty="0">
                <a:solidFill>
                  <a:schemeClr val="accent2">
                    <a:lumMod val="50000"/>
                  </a:schemeClr>
                </a:solidFill>
              </a:rPr>
              <a:t>Step 9: Watch Your Email</a:t>
            </a:r>
            <a:endParaRPr lang="en-US" dirty="0"/>
          </a:p>
        </p:txBody>
      </p:sp>
      <p:sp>
        <p:nvSpPr>
          <p:cNvPr id="4" name="Content Placeholder 2">
            <a:extLst>
              <a:ext uri="{FF2B5EF4-FFF2-40B4-BE49-F238E27FC236}">
                <a16:creationId xmlns:a16="http://schemas.microsoft.com/office/drawing/2014/main" id="{620D7859-4084-4BD2-986E-0A78F491DF68}"/>
              </a:ext>
            </a:extLst>
          </p:cNvPr>
          <p:cNvSpPr txBox="1">
            <a:spLocks/>
          </p:cNvSpPr>
          <p:nvPr/>
        </p:nvSpPr>
        <p:spPr>
          <a:xfrm>
            <a:off x="677334" y="1676400"/>
            <a:ext cx="8596668" cy="2939731"/>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tx1"/>
                </a:solidFill>
              </a:rPr>
              <a:t>An email will be sent to your Canton email:</a:t>
            </a:r>
          </a:p>
          <a:p>
            <a:r>
              <a:rPr lang="en-US" dirty="0">
                <a:solidFill>
                  <a:schemeClr val="tx1"/>
                </a:solidFill>
              </a:rPr>
              <a:t>When your bill has been confirmed and processed (this means that you are officially registered)</a:t>
            </a:r>
          </a:p>
          <a:p>
            <a:pPr marL="0" indent="0" algn="ctr">
              <a:buNone/>
            </a:pPr>
            <a:r>
              <a:rPr lang="en-US" dirty="0">
                <a:solidFill>
                  <a:schemeClr val="tx1"/>
                </a:solidFill>
              </a:rPr>
              <a:t>- OR –</a:t>
            </a:r>
          </a:p>
          <a:p>
            <a:pPr algn="ctr">
              <a:buFontTx/>
              <a:buChar char="-"/>
            </a:pPr>
            <a:endParaRPr lang="en-US" dirty="0">
              <a:solidFill>
                <a:schemeClr val="tx1"/>
              </a:solidFill>
            </a:endParaRPr>
          </a:p>
          <a:p>
            <a:r>
              <a:rPr lang="en-US" dirty="0">
                <a:solidFill>
                  <a:schemeClr val="tx1"/>
                </a:solidFill>
              </a:rPr>
              <a:t>If you have issues that are delaying the process</a:t>
            </a:r>
          </a:p>
          <a:p>
            <a:endParaRPr lang="en-US" dirty="0">
              <a:solidFill>
                <a:schemeClr val="tx1"/>
              </a:solidFill>
            </a:endParaRPr>
          </a:p>
          <a:p>
            <a:endParaRPr lang="en-US" dirty="0">
              <a:solidFill>
                <a:schemeClr val="tx1"/>
              </a:solidFill>
            </a:endParaRPr>
          </a:p>
          <a:p>
            <a:pPr marL="0" indent="0">
              <a:buNone/>
            </a:pPr>
            <a:r>
              <a:rPr lang="en-US" dirty="0">
                <a:solidFill>
                  <a:schemeClr val="tx1"/>
                </a:solidFill>
              </a:rPr>
              <a:t>Delays happen; no one can predict all reasons your bill may be delayed. </a:t>
            </a:r>
            <a:r>
              <a:rPr lang="en-US" b="1" dirty="0">
                <a:solidFill>
                  <a:schemeClr val="tx1"/>
                </a:solidFill>
              </a:rPr>
              <a:t>For this reason, students should!  </a:t>
            </a:r>
            <a:r>
              <a:rPr lang="en-US" dirty="0">
                <a:solidFill>
                  <a:schemeClr val="tx1"/>
                </a:solidFill>
              </a:rPr>
              <a:t>A notification will be sent to notify you of issues delaying the process. </a:t>
            </a:r>
          </a:p>
        </p:txBody>
      </p:sp>
      <p:sp>
        <p:nvSpPr>
          <p:cNvPr id="5" name="Rectangle 4">
            <a:extLst>
              <a:ext uri="{FF2B5EF4-FFF2-40B4-BE49-F238E27FC236}">
                <a16:creationId xmlns:a16="http://schemas.microsoft.com/office/drawing/2014/main" id="{7AB6162A-CBBA-4FF7-B8B4-65DBF80094E3}"/>
              </a:ext>
            </a:extLst>
          </p:cNvPr>
          <p:cNvSpPr/>
          <p:nvPr/>
        </p:nvSpPr>
        <p:spPr>
          <a:xfrm>
            <a:off x="11346897" y="0"/>
            <a:ext cx="845103" cy="369332"/>
          </a:xfrm>
          <a:prstGeom prst="rect">
            <a:avLst/>
          </a:prstGeom>
        </p:spPr>
        <p:txBody>
          <a:bodyPr wrap="none">
            <a:spAutoFit/>
          </a:bodyPr>
          <a:lstStyle/>
          <a:p>
            <a:r>
              <a:rPr lang="en-US" dirty="0">
                <a:hlinkClick r:id="rId2" action="ppaction://hlinksldjump"/>
              </a:rPr>
              <a:t>INDEX</a:t>
            </a:r>
            <a:endParaRPr lang="en-US" dirty="0"/>
          </a:p>
        </p:txBody>
      </p:sp>
    </p:spTree>
    <p:extLst>
      <p:ext uri="{BB962C8B-B14F-4D97-AF65-F5344CB8AC3E}">
        <p14:creationId xmlns:p14="http://schemas.microsoft.com/office/powerpoint/2010/main" val="23849710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xEl>
                                              <p:pRg st="7" end="7"/>
                                            </p:txEl>
                                          </p:spTgt>
                                        </p:tgtEl>
                                        <p:attrNameLst>
                                          <p:attrName>r</p:attrName>
                                        </p:attrNameLst>
                                      </p:cBhvr>
                                    </p:animRot>
                                    <p:animRot by="-240000">
                                      <p:cBhvr>
                                        <p:cTn id="7" dur="200" fill="hold">
                                          <p:stCondLst>
                                            <p:cond delay="200"/>
                                          </p:stCondLst>
                                        </p:cTn>
                                        <p:tgtEl>
                                          <p:spTgt spid="4">
                                            <p:txEl>
                                              <p:pRg st="7" end="7"/>
                                            </p:txEl>
                                          </p:spTgt>
                                        </p:tgtEl>
                                        <p:attrNameLst>
                                          <p:attrName>r</p:attrName>
                                        </p:attrNameLst>
                                      </p:cBhvr>
                                    </p:animRot>
                                    <p:animRot by="240000">
                                      <p:cBhvr>
                                        <p:cTn id="8" dur="200" fill="hold">
                                          <p:stCondLst>
                                            <p:cond delay="400"/>
                                          </p:stCondLst>
                                        </p:cTn>
                                        <p:tgtEl>
                                          <p:spTgt spid="4">
                                            <p:txEl>
                                              <p:pRg st="7" end="7"/>
                                            </p:txEl>
                                          </p:spTgt>
                                        </p:tgtEl>
                                        <p:attrNameLst>
                                          <p:attrName>r</p:attrName>
                                        </p:attrNameLst>
                                      </p:cBhvr>
                                    </p:animRot>
                                    <p:animRot by="-240000">
                                      <p:cBhvr>
                                        <p:cTn id="9" dur="200" fill="hold">
                                          <p:stCondLst>
                                            <p:cond delay="600"/>
                                          </p:stCondLst>
                                        </p:cTn>
                                        <p:tgtEl>
                                          <p:spTgt spid="4">
                                            <p:txEl>
                                              <p:pRg st="7" end="7"/>
                                            </p:txEl>
                                          </p:spTgt>
                                        </p:tgtEl>
                                        <p:attrNameLst>
                                          <p:attrName>r</p:attrName>
                                        </p:attrNameLst>
                                      </p:cBhvr>
                                    </p:animRot>
                                    <p:animRot by="120000">
                                      <p:cBhvr>
                                        <p:cTn id="10" dur="200" fill="hold">
                                          <p:stCondLst>
                                            <p:cond delay="800"/>
                                          </p:stCondLst>
                                        </p:cTn>
                                        <p:tgtEl>
                                          <p:spTgt spid="4">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9579" y="943367"/>
            <a:ext cx="8125621" cy="4801314"/>
          </a:xfrm>
          <a:prstGeom prst="rect">
            <a:avLst/>
          </a:prstGeom>
          <a:noFill/>
        </p:spPr>
        <p:txBody>
          <a:bodyPr wrap="square" rtlCol="0">
            <a:spAutoFit/>
          </a:bodyPr>
          <a:lstStyle/>
          <a:p>
            <a:r>
              <a:rPr lang="en-US" u="sng" dirty="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Logging into UCanWeb                                                                                              </a:t>
            </a:r>
            <a:endParaRPr lang="en-US" u="sng" dirty="0">
              <a:solidFill>
                <a:schemeClr val="accent1">
                  <a:lumMod val="50000"/>
                </a:schemeClr>
              </a:solidFill>
            </a:endParaRPr>
          </a:p>
          <a:p>
            <a:r>
              <a:rPr lang="en-US" u="sng" dirty="0">
                <a:solidFill>
                  <a:schemeClr val="accent1">
                    <a:lumMod val="50000"/>
                  </a:schemeClr>
                </a:solidFill>
              </a:rPr>
              <a:t>  </a:t>
            </a:r>
          </a:p>
          <a:p>
            <a:r>
              <a:rPr lang="en-US" u="sng" dirty="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Finding the Billing Menu                                                                                              </a:t>
            </a:r>
            <a:endParaRPr lang="en-US" u="sng" dirty="0">
              <a:solidFill>
                <a:schemeClr val="accent1">
                  <a:lumMod val="50000"/>
                </a:schemeClr>
              </a:solidFill>
            </a:endParaRPr>
          </a:p>
          <a:p>
            <a:endParaRPr lang="en-US" u="sng" dirty="0">
              <a:solidFill>
                <a:schemeClr val="accent1">
                  <a:lumMod val="50000"/>
                </a:schemeClr>
              </a:solidFill>
            </a:endParaRPr>
          </a:p>
          <a:p>
            <a:r>
              <a:rPr lang="en-US" u="sng" dirty="0">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Finding and Completing the Surveys                                                                                                    </a:t>
            </a:r>
            <a:endParaRPr lang="en-US" u="sng" dirty="0">
              <a:solidFill>
                <a:schemeClr val="accent1">
                  <a:lumMod val="50000"/>
                </a:schemeClr>
              </a:solidFill>
            </a:endParaRPr>
          </a:p>
          <a:p>
            <a:endParaRPr lang="en-US" u="sng" dirty="0">
              <a:solidFill>
                <a:schemeClr val="accent1">
                  <a:lumMod val="50000"/>
                </a:schemeClr>
              </a:solidFill>
            </a:endParaRPr>
          </a:p>
          <a:p>
            <a:r>
              <a:rPr lang="en-US" u="sng" dirty="0">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Health insurance waiver</a:t>
            </a:r>
            <a:endParaRPr lang="en-US" u="sng" dirty="0">
              <a:solidFill>
                <a:schemeClr val="accent1">
                  <a:lumMod val="50000"/>
                </a:schemeClr>
              </a:solidFill>
            </a:endParaRPr>
          </a:p>
          <a:p>
            <a:endParaRPr lang="en-US" u="sng" dirty="0">
              <a:solidFill>
                <a:schemeClr val="accent1">
                  <a:lumMod val="50000"/>
                </a:schemeClr>
              </a:solidFill>
              <a:hlinkClick r:id="rId6" action="ppaction://hlinksldjump">
                <a:extLst>
                  <a:ext uri="{A12FA001-AC4F-418D-AE19-62706E023703}">
                    <ahyp:hlinkClr xmlns:ahyp="http://schemas.microsoft.com/office/drawing/2018/hyperlinkcolor" val="tx"/>
                  </a:ext>
                </a:extLst>
              </a:hlinkClick>
            </a:endParaRPr>
          </a:p>
          <a:p>
            <a:r>
              <a:rPr lang="en-US" u="sng" dirty="0">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Accepting Awards</a:t>
            </a:r>
            <a:endParaRPr lang="en-US" u="sng" dirty="0">
              <a:solidFill>
                <a:schemeClr val="accent1">
                  <a:lumMod val="50000"/>
                </a:schemeClr>
              </a:solidFill>
            </a:endParaRPr>
          </a:p>
          <a:p>
            <a:endParaRPr lang="en-US" u="sng" dirty="0">
              <a:solidFill>
                <a:schemeClr val="accent1">
                  <a:lumMod val="50000"/>
                </a:schemeClr>
              </a:solidFill>
              <a:hlinkClick r:id="rId7" action="ppaction://hlinksldjump">
                <a:extLst>
                  <a:ext uri="{A12FA001-AC4F-418D-AE19-62706E023703}">
                    <ahyp:hlinkClr xmlns:ahyp="http://schemas.microsoft.com/office/drawing/2018/hyperlinkcolor" val="tx"/>
                  </a:ext>
                </a:extLst>
              </a:hlinkClick>
            </a:endParaRPr>
          </a:p>
          <a:p>
            <a:r>
              <a:rPr lang="en-US" u="sng" dirty="0">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Completing the Financial Aid Disbursement Authorization page</a:t>
            </a:r>
            <a:endParaRPr lang="en-US" u="sng" dirty="0">
              <a:solidFill>
                <a:schemeClr val="accent1">
                  <a:lumMod val="50000"/>
                </a:schemeClr>
              </a:solidFill>
            </a:endParaRPr>
          </a:p>
          <a:p>
            <a:endParaRPr lang="en-US" b="1" u="sng" dirty="0">
              <a:solidFill>
                <a:schemeClr val="accent1">
                  <a:lumMod val="50000"/>
                </a:schemeClr>
              </a:solidFill>
              <a:hlinkClick r:id="rId6" action="ppaction://hlinksldjump">
                <a:extLst>
                  <a:ext uri="{A12FA001-AC4F-418D-AE19-62706E023703}">
                    <ahyp:hlinkClr xmlns:ahyp="http://schemas.microsoft.com/office/drawing/2018/hyperlinkcolor" val="tx"/>
                  </a:ext>
                </a:extLst>
              </a:hlinkClick>
            </a:endParaRPr>
          </a:p>
          <a:p>
            <a:r>
              <a:rPr lang="en-US" u="sng" dirty="0">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Reviewing</a:t>
            </a:r>
            <a:r>
              <a:rPr lang="en-US" u="sng" dirty="0">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 your bill                  </a:t>
            </a:r>
            <a:endParaRPr lang="en-US" u="sng" dirty="0">
              <a:solidFill>
                <a:schemeClr val="accent1">
                  <a:lumMod val="50000"/>
                </a:schemeClr>
              </a:solidFill>
            </a:endParaRPr>
          </a:p>
          <a:p>
            <a:endParaRPr lang="en-US" u="sng" dirty="0">
              <a:solidFill>
                <a:schemeClr val="accent1">
                  <a:lumMod val="50000"/>
                </a:schemeClr>
              </a:solidFill>
            </a:endParaRPr>
          </a:p>
          <a:p>
            <a:r>
              <a:rPr lang="en-US" u="sng" dirty="0">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Paying Online</a:t>
            </a:r>
            <a:endParaRPr lang="en-US" u="sng" dirty="0">
              <a:solidFill>
                <a:schemeClr val="accent1">
                  <a:lumMod val="50000"/>
                </a:schemeClr>
              </a:solidFill>
            </a:endParaRPr>
          </a:p>
          <a:p>
            <a:endParaRPr lang="en-US" dirty="0">
              <a:solidFill>
                <a:schemeClr val="accent1">
                  <a:lumMod val="50000"/>
                </a:schemeClr>
              </a:solidFill>
            </a:endParaRPr>
          </a:p>
          <a:p>
            <a:r>
              <a:rPr lang="en-US" u="sng" dirty="0">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Numbers for help</a:t>
            </a:r>
            <a:endParaRPr lang="en-US" u="sng" dirty="0">
              <a:solidFill>
                <a:schemeClr val="accent1">
                  <a:lumMod val="50000"/>
                </a:schemeClr>
              </a:solidFill>
            </a:endParaRPr>
          </a:p>
        </p:txBody>
      </p:sp>
      <p:sp>
        <p:nvSpPr>
          <p:cNvPr id="6" name="TextBox 5"/>
          <p:cNvSpPr txBox="1"/>
          <p:nvPr/>
        </p:nvSpPr>
        <p:spPr>
          <a:xfrm>
            <a:off x="7044841" y="960043"/>
            <a:ext cx="1286359" cy="4801314"/>
          </a:xfrm>
          <a:prstGeom prst="rect">
            <a:avLst/>
          </a:prstGeom>
          <a:noFill/>
        </p:spPr>
        <p:txBody>
          <a:bodyPr wrap="square" rtlCol="0">
            <a:spAutoFit/>
          </a:bodyPr>
          <a:lstStyle/>
          <a:p>
            <a:pPr algn="r"/>
            <a:r>
              <a:rPr lang="en-US" u="sng" dirty="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4</a:t>
            </a:r>
            <a:endParaRPr lang="en-US" u="sng" dirty="0">
              <a:solidFill>
                <a:schemeClr val="accent1">
                  <a:lumMod val="50000"/>
                </a:schemeClr>
              </a:solidFill>
            </a:endParaRPr>
          </a:p>
          <a:p>
            <a:endParaRPr lang="en-US" u="sng" dirty="0">
              <a:solidFill>
                <a:schemeClr val="accent1">
                  <a:lumMod val="50000"/>
                </a:schemeClr>
              </a:solidFill>
            </a:endParaRPr>
          </a:p>
          <a:p>
            <a:pPr algn="r"/>
            <a:r>
              <a:rPr lang="en-US" u="sng" dirty="0">
                <a:solidFill>
                  <a:schemeClr val="accent1">
                    <a:lumMod val="50000"/>
                  </a:schemeClr>
                </a:solidFill>
              </a:rPr>
              <a:t>8</a:t>
            </a:r>
          </a:p>
          <a:p>
            <a:pPr algn="r"/>
            <a:endParaRPr lang="en-US" u="sng" dirty="0">
              <a:solidFill>
                <a:schemeClr val="accent1">
                  <a:lumMod val="50000"/>
                </a:schemeClr>
              </a:solidFill>
            </a:endParaRPr>
          </a:p>
          <a:p>
            <a:pPr algn="r"/>
            <a:r>
              <a:rPr lang="en-US" u="sng" dirty="0">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9</a:t>
            </a:r>
            <a:endParaRPr lang="en-US" u="sng" dirty="0">
              <a:solidFill>
                <a:schemeClr val="accent1">
                  <a:lumMod val="50000"/>
                </a:schemeClr>
              </a:solidFill>
            </a:endParaRPr>
          </a:p>
          <a:p>
            <a:pPr algn="r"/>
            <a:endParaRPr lang="en-US" u="sng" dirty="0">
              <a:solidFill>
                <a:schemeClr val="accent1">
                  <a:lumMod val="50000"/>
                </a:schemeClr>
              </a:solidFill>
            </a:endParaRPr>
          </a:p>
          <a:p>
            <a:pPr algn="r"/>
            <a:r>
              <a:rPr lang="en-US" u="sng" dirty="0">
                <a:solidFill>
                  <a:schemeClr val="accent1">
                    <a:lumMod val="50000"/>
                  </a:schemeClr>
                </a:solidFill>
              </a:rPr>
              <a:t>16</a:t>
            </a:r>
          </a:p>
          <a:p>
            <a:pPr algn="r"/>
            <a:endParaRPr lang="en-US" u="sng" dirty="0">
              <a:solidFill>
                <a:schemeClr val="accent1">
                  <a:lumMod val="50000"/>
                </a:schemeClr>
              </a:solidFill>
            </a:endParaRPr>
          </a:p>
          <a:p>
            <a:pPr algn="r"/>
            <a:r>
              <a:rPr lang="en-US" u="sng" dirty="0">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19</a:t>
            </a:r>
            <a:endParaRPr lang="en-US" u="sng" dirty="0">
              <a:solidFill>
                <a:schemeClr val="accent1">
                  <a:lumMod val="50000"/>
                </a:schemeClr>
              </a:solidFill>
            </a:endParaRPr>
          </a:p>
          <a:p>
            <a:pPr algn="r"/>
            <a:endParaRPr lang="en-US" u="sng" dirty="0">
              <a:solidFill>
                <a:schemeClr val="accent1">
                  <a:lumMod val="50000"/>
                </a:schemeClr>
              </a:solidFill>
              <a:hlinkClick r:id="rId6" action="ppaction://hlinksldjump">
                <a:extLst>
                  <a:ext uri="{A12FA001-AC4F-418D-AE19-62706E023703}">
                    <ahyp:hlinkClr xmlns:ahyp="http://schemas.microsoft.com/office/drawing/2018/hyperlinkcolor" val="tx"/>
                  </a:ext>
                </a:extLst>
              </a:hlinkClick>
            </a:endParaRPr>
          </a:p>
          <a:p>
            <a:pPr algn="r"/>
            <a:r>
              <a:rPr lang="en-US" u="sng" dirty="0">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2</a:t>
            </a:r>
            <a:r>
              <a:rPr lang="en-US" u="sng" dirty="0">
                <a:solidFill>
                  <a:schemeClr val="accent1">
                    <a:lumMod val="50000"/>
                  </a:schemeClr>
                </a:solidFill>
              </a:rPr>
              <a:t>0</a:t>
            </a:r>
          </a:p>
          <a:p>
            <a:pPr algn="r"/>
            <a:endParaRPr lang="en-US" u="sng" dirty="0">
              <a:solidFill>
                <a:schemeClr val="accent1">
                  <a:lumMod val="50000"/>
                </a:schemeClr>
              </a:solidFill>
            </a:endParaRPr>
          </a:p>
          <a:p>
            <a:pPr algn="r"/>
            <a:r>
              <a:rPr lang="en-US" u="sng" dirty="0">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2</a:t>
            </a:r>
            <a:r>
              <a:rPr lang="en-US" u="sng" dirty="0">
                <a:solidFill>
                  <a:schemeClr val="accent1">
                    <a:lumMod val="50000"/>
                  </a:schemeClr>
                </a:solidFill>
              </a:rPr>
              <a:t>4</a:t>
            </a:r>
          </a:p>
          <a:p>
            <a:pPr algn="r"/>
            <a:endParaRPr lang="en-US" u="sng" dirty="0">
              <a:solidFill>
                <a:schemeClr val="accent1">
                  <a:lumMod val="50000"/>
                </a:schemeClr>
              </a:solidFill>
            </a:endParaRPr>
          </a:p>
          <a:p>
            <a:pPr algn="r"/>
            <a:r>
              <a:rPr lang="en-US" u="sng" dirty="0">
                <a:solidFill>
                  <a:schemeClr val="accent1">
                    <a:lumMod val="50000"/>
                  </a:schemeClr>
                </a:solidFill>
              </a:rPr>
              <a:t>27</a:t>
            </a:r>
          </a:p>
          <a:p>
            <a:pPr algn="r"/>
            <a:endParaRPr lang="en-US" u="sng" dirty="0">
              <a:solidFill>
                <a:schemeClr val="accent1">
                  <a:lumMod val="50000"/>
                </a:schemeClr>
              </a:solidFill>
            </a:endParaRPr>
          </a:p>
          <a:p>
            <a:pPr algn="r"/>
            <a:r>
              <a:rPr lang="en-US" u="sng" dirty="0">
                <a:solidFill>
                  <a:schemeClr val="accent1">
                    <a:lumMod val="50000"/>
                  </a:schemeClr>
                </a:solidFill>
              </a:rPr>
              <a:t>30</a:t>
            </a:r>
          </a:p>
        </p:txBody>
      </p:sp>
      <p:sp>
        <p:nvSpPr>
          <p:cNvPr id="7" name="Title 6">
            <a:extLst>
              <a:ext uri="{FF2B5EF4-FFF2-40B4-BE49-F238E27FC236}">
                <a16:creationId xmlns:a16="http://schemas.microsoft.com/office/drawing/2014/main" id="{5B5E73A9-6517-43EC-A7EE-4B69E50BFF61}"/>
              </a:ext>
            </a:extLst>
          </p:cNvPr>
          <p:cNvSpPr>
            <a:spLocks noGrp="1"/>
          </p:cNvSpPr>
          <p:nvPr>
            <p:ph type="title"/>
          </p:nvPr>
        </p:nvSpPr>
        <p:spPr>
          <a:xfrm>
            <a:off x="459579" y="14325"/>
            <a:ext cx="8596668" cy="648148"/>
          </a:xfrm>
        </p:spPr>
        <p:txBody>
          <a:bodyPr/>
          <a:lstStyle/>
          <a:p>
            <a:pPr algn="ctr"/>
            <a:r>
              <a:rPr lang="en-US" dirty="0">
                <a:solidFill>
                  <a:srgbClr val="002060"/>
                </a:solidFill>
              </a:rPr>
              <a:t>INDEX</a:t>
            </a:r>
          </a:p>
        </p:txBody>
      </p:sp>
    </p:spTree>
    <p:extLst>
      <p:ext uri="{BB962C8B-B14F-4D97-AF65-F5344CB8AC3E}">
        <p14:creationId xmlns:p14="http://schemas.microsoft.com/office/powerpoint/2010/main" val="17903857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9"/>
            <a:ext cx="9404723" cy="1400530"/>
          </a:xfrm>
        </p:spPr>
        <p:txBody>
          <a:bodyPr>
            <a:normAutofit/>
          </a:bodyPr>
          <a:lstStyle/>
          <a:p>
            <a:r>
              <a:rPr lang="en-US" dirty="0">
                <a:solidFill>
                  <a:schemeClr val="accent2">
                    <a:lumMod val="50000"/>
                  </a:schemeClr>
                </a:solidFill>
              </a:rPr>
              <a:t>For help on any of the steps, call:</a:t>
            </a:r>
          </a:p>
        </p:txBody>
      </p:sp>
      <p:pic>
        <p:nvPicPr>
          <p:cNvPr id="6" name="Picture 5" descr="Student Service Center&#10;SUNY Canton&#10;34 Cornell Drive&#10;Canton, NY 13617&#10;Financial Aid email: finaid@canton.edu&#10;Student Billing: billing@canton.edu"/>
          <p:cNvPicPr>
            <a:picLocks noChangeAspect="1"/>
          </p:cNvPicPr>
          <p:nvPr/>
        </p:nvPicPr>
        <p:blipFill>
          <a:blip r:embed="rId2"/>
          <a:stretch>
            <a:fillRect/>
          </a:stretch>
        </p:blipFill>
        <p:spPr>
          <a:xfrm>
            <a:off x="1437675" y="1189444"/>
            <a:ext cx="2579006" cy="3264911"/>
          </a:xfrm>
          <a:prstGeom prst="rect">
            <a:avLst/>
          </a:prstGeom>
        </p:spPr>
      </p:pic>
      <p:sp>
        <p:nvSpPr>
          <p:cNvPr id="7" name="TextBox 6"/>
          <p:cNvSpPr txBox="1"/>
          <p:nvPr/>
        </p:nvSpPr>
        <p:spPr>
          <a:xfrm>
            <a:off x="1437675" y="4687824"/>
            <a:ext cx="3381618"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Billing help</a:t>
            </a:r>
          </a:p>
          <a:p>
            <a:endParaRPr lang="en-US" sz="2400" dirty="0"/>
          </a:p>
          <a:p>
            <a:pPr marL="285750" indent="-285750">
              <a:buFont typeface="Arial" panose="020B0604020202020204" pitchFamily="34" charset="0"/>
              <a:buChar char="•"/>
            </a:pPr>
            <a:r>
              <a:rPr lang="en-US" sz="2400" dirty="0"/>
              <a:t>Financial Aid help</a:t>
            </a:r>
          </a:p>
          <a:p>
            <a:endParaRPr lang="en-US" sz="2400" dirty="0"/>
          </a:p>
          <a:p>
            <a:pPr marL="285750" indent="-285750">
              <a:buFont typeface="Arial" panose="020B0604020202020204" pitchFamily="34" charset="0"/>
              <a:buChar char="•"/>
            </a:pPr>
            <a:r>
              <a:rPr lang="en-US" sz="2400" dirty="0"/>
              <a:t>Payment help</a:t>
            </a:r>
          </a:p>
        </p:txBody>
      </p:sp>
      <p:sp>
        <p:nvSpPr>
          <p:cNvPr id="12" name="TextBox 11"/>
          <p:cNvSpPr txBox="1"/>
          <p:nvPr/>
        </p:nvSpPr>
        <p:spPr>
          <a:xfrm>
            <a:off x="6247462" y="3652946"/>
            <a:ext cx="380332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Log-in information help</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Passcode/password help</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Username help</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SUNY Canton I.D. # help</a:t>
            </a:r>
          </a:p>
        </p:txBody>
      </p:sp>
      <p:pic>
        <p:nvPicPr>
          <p:cNvPr id="3" name="Picture 2">
            <a:extLst>
              <a:ext uri="{FF2B5EF4-FFF2-40B4-BE49-F238E27FC236}">
                <a16:creationId xmlns:a16="http://schemas.microsoft.com/office/drawing/2014/main" id="{923C7F37-2968-4F73-911F-5DD296547FAA}"/>
              </a:ext>
            </a:extLst>
          </p:cNvPr>
          <p:cNvPicPr>
            <a:picLocks noChangeAspect="1"/>
          </p:cNvPicPr>
          <p:nvPr/>
        </p:nvPicPr>
        <p:blipFill>
          <a:blip r:embed="rId3"/>
          <a:stretch>
            <a:fillRect/>
          </a:stretch>
        </p:blipFill>
        <p:spPr>
          <a:xfrm>
            <a:off x="6432623" y="1189444"/>
            <a:ext cx="2804854" cy="2015610"/>
          </a:xfrm>
          <a:prstGeom prst="rect">
            <a:avLst/>
          </a:prstGeom>
        </p:spPr>
      </p:pic>
      <p:sp>
        <p:nvSpPr>
          <p:cNvPr id="9" name="Rectangle 8">
            <a:extLst>
              <a:ext uri="{FF2B5EF4-FFF2-40B4-BE49-F238E27FC236}">
                <a16:creationId xmlns:a16="http://schemas.microsoft.com/office/drawing/2014/main" id="{63EFCFA4-41A8-49E6-B106-BA6D81BECAF6}"/>
              </a:ext>
            </a:extLst>
          </p:cNvPr>
          <p:cNvSpPr/>
          <p:nvPr/>
        </p:nvSpPr>
        <p:spPr>
          <a:xfrm>
            <a:off x="11346897" y="0"/>
            <a:ext cx="845103" cy="369332"/>
          </a:xfrm>
          <a:prstGeom prst="rect">
            <a:avLst/>
          </a:prstGeom>
        </p:spPr>
        <p:txBody>
          <a:bodyPr wrap="none">
            <a:spAutoFit/>
          </a:bodyPr>
          <a:lstStyle/>
          <a:p>
            <a:r>
              <a:rPr lang="en-US" dirty="0">
                <a:hlinkClick r:id="rId4" action="ppaction://hlinksldjump"/>
              </a:rPr>
              <a:t>INDEX</a:t>
            </a:r>
            <a:endParaRPr lang="en-US" dirty="0"/>
          </a:p>
        </p:txBody>
      </p:sp>
    </p:spTree>
    <p:extLst>
      <p:ext uri="{BB962C8B-B14F-4D97-AF65-F5344CB8AC3E}">
        <p14:creationId xmlns:p14="http://schemas.microsoft.com/office/powerpoint/2010/main" val="35624275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3" y="466554"/>
            <a:ext cx="10035786" cy="2000922"/>
          </a:xfrm>
        </p:spPr>
        <p:txBody>
          <a:bodyPr>
            <a:normAutofit fontScale="90000"/>
          </a:bodyPr>
          <a:lstStyle/>
          <a:p>
            <a:pPr algn="ctr"/>
            <a:r>
              <a:rPr lang="en-US" sz="4400" dirty="0">
                <a:solidFill>
                  <a:schemeClr val="accent2">
                    <a:lumMod val="50000"/>
                  </a:schemeClr>
                </a:solidFill>
              </a:rPr>
              <a:t>Enjoy your stay at SUNY Canton, </a:t>
            </a:r>
            <a:br>
              <a:rPr lang="en-US" sz="4400" dirty="0">
                <a:solidFill>
                  <a:schemeClr val="accent2">
                    <a:lumMod val="50000"/>
                  </a:schemeClr>
                </a:solidFill>
              </a:rPr>
            </a:br>
            <a:r>
              <a:rPr lang="en-US" sz="4400" dirty="0">
                <a:solidFill>
                  <a:schemeClr val="accent2">
                    <a:lumMod val="50000"/>
                  </a:schemeClr>
                </a:solidFill>
              </a:rPr>
              <a:t>where great majors lead to great careers!</a:t>
            </a:r>
            <a:br>
              <a:rPr lang="en-US" sz="4400" dirty="0"/>
            </a:br>
            <a:endParaRPr lang="en-US" dirty="0"/>
          </a:p>
        </p:txBody>
      </p:sp>
      <p:pic>
        <p:nvPicPr>
          <p:cNvPr id="1026" name="Picture 2" descr="SUNY Canton logo"/>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33862" y="2213801"/>
            <a:ext cx="3724275" cy="2924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ngaroo 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523" y="2568209"/>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ngaro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6815" y="2467476"/>
            <a:ext cx="2214106" cy="14145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C57B304-D599-43D6-8266-C536C2DCBB3A}"/>
              </a:ext>
            </a:extLst>
          </p:cNvPr>
          <p:cNvSpPr/>
          <p:nvPr/>
        </p:nvSpPr>
        <p:spPr>
          <a:xfrm>
            <a:off x="11346897" y="0"/>
            <a:ext cx="845103" cy="369332"/>
          </a:xfrm>
          <a:prstGeom prst="rect">
            <a:avLst/>
          </a:prstGeom>
        </p:spPr>
        <p:txBody>
          <a:bodyPr wrap="none">
            <a:spAutoFit/>
          </a:bodyPr>
          <a:lstStyle/>
          <a:p>
            <a:r>
              <a:rPr lang="en-US" dirty="0">
                <a:hlinkClick r:id="rId5" action="ppaction://hlinksldjump"/>
              </a:rPr>
              <a:t>INDEX</a:t>
            </a:r>
            <a:endParaRPr lang="en-US" dirty="0"/>
          </a:p>
        </p:txBody>
      </p:sp>
    </p:spTree>
    <p:extLst>
      <p:ext uri="{BB962C8B-B14F-4D97-AF65-F5344CB8AC3E}">
        <p14:creationId xmlns:p14="http://schemas.microsoft.com/office/powerpoint/2010/main" val="3904620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additive="base">
                                        <p:cTn id="15" dur="500" fill="hold"/>
                                        <p:tgtEl>
                                          <p:spTgt spid="1030"/>
                                        </p:tgtEl>
                                        <p:attrNameLst>
                                          <p:attrName>ppt_x</p:attrName>
                                        </p:attrNameLst>
                                      </p:cBhvr>
                                      <p:tavLst>
                                        <p:tav tm="0">
                                          <p:val>
                                            <p:strVal val="#ppt_x"/>
                                          </p:val>
                                        </p:tav>
                                        <p:tav tm="100000">
                                          <p:val>
                                            <p:strVal val="#ppt_x"/>
                                          </p:val>
                                        </p:tav>
                                      </p:tavLst>
                                    </p:anim>
                                    <p:anim calcmode="lin" valueType="num">
                                      <p:cBhvr additive="base">
                                        <p:cTn id="16" dur="500" fill="hold"/>
                                        <p:tgtEl>
                                          <p:spTgt spid="10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3C59-B883-48B1-BB40-C882D4E7A723}"/>
              </a:ext>
            </a:extLst>
          </p:cNvPr>
          <p:cNvSpPr>
            <a:spLocks noGrp="1"/>
          </p:cNvSpPr>
          <p:nvPr>
            <p:ph type="title"/>
          </p:nvPr>
        </p:nvSpPr>
        <p:spPr>
          <a:xfrm>
            <a:off x="677334" y="609600"/>
            <a:ext cx="8596668" cy="883920"/>
          </a:xfrm>
        </p:spPr>
        <p:txBody>
          <a:bodyPr/>
          <a:lstStyle/>
          <a:p>
            <a:r>
              <a:rPr lang="en-US" dirty="0">
                <a:solidFill>
                  <a:schemeClr val="accent2">
                    <a:lumMod val="50000"/>
                  </a:schemeClr>
                </a:solidFill>
              </a:rPr>
              <a:t>Step 1: Go to UCanWeb</a:t>
            </a:r>
            <a:endParaRPr lang="en-US" dirty="0"/>
          </a:p>
        </p:txBody>
      </p:sp>
      <p:sp>
        <p:nvSpPr>
          <p:cNvPr id="3" name="Content Placeholder 2">
            <a:extLst>
              <a:ext uri="{FF2B5EF4-FFF2-40B4-BE49-F238E27FC236}">
                <a16:creationId xmlns:a16="http://schemas.microsoft.com/office/drawing/2014/main" id="{2C2ED3A8-05E8-44D8-959E-5B84D083B2CF}"/>
              </a:ext>
            </a:extLst>
          </p:cNvPr>
          <p:cNvSpPr>
            <a:spLocks noGrp="1"/>
          </p:cNvSpPr>
          <p:nvPr>
            <p:ph idx="1"/>
          </p:nvPr>
        </p:nvSpPr>
        <p:spPr>
          <a:xfrm>
            <a:off x="677334" y="1493520"/>
            <a:ext cx="8596668" cy="2939731"/>
          </a:xfrm>
        </p:spPr>
        <p:txBody>
          <a:bodyPr/>
          <a:lstStyle/>
          <a:p>
            <a:r>
              <a:rPr lang="en-US" dirty="0">
                <a:solidFill>
                  <a:schemeClr val="tx1"/>
                </a:solidFill>
              </a:rPr>
              <a:t>From the SUNY Canton homepage at </a:t>
            </a:r>
            <a:r>
              <a:rPr lang="en-US" dirty="0">
                <a:solidFill>
                  <a:schemeClr val="accent1">
                    <a:lumMod val="50000"/>
                  </a:schemeClr>
                </a:solidFill>
                <a:hlinkClick r:id="rId2">
                  <a:extLst>
                    <a:ext uri="{A12FA001-AC4F-418D-AE19-62706E023703}">
                      <ahyp:hlinkClr xmlns:ahyp="http://schemas.microsoft.com/office/drawing/2018/hyperlinkcolor" val="tx"/>
                    </a:ext>
                  </a:extLst>
                </a:hlinkClick>
              </a:rPr>
              <a:t>http://www.canton.edu</a:t>
            </a:r>
            <a:r>
              <a:rPr lang="en-US" dirty="0">
                <a:solidFill>
                  <a:schemeClr val="tx1"/>
                </a:solidFill>
              </a:rPr>
              <a:t>, under the ‘</a:t>
            </a:r>
            <a:r>
              <a:rPr lang="en-US" dirty="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Students</a:t>
            </a:r>
            <a:r>
              <a:rPr lang="en-US" dirty="0">
                <a:solidFill>
                  <a:schemeClr val="tx1"/>
                </a:solidFill>
              </a:rPr>
              <a:t>’ menu at the top of the webpage then select the UCanWeb link at the bottom of list</a:t>
            </a:r>
          </a:p>
          <a:p>
            <a:pPr marL="0" indent="0" algn="ctr">
              <a:buNone/>
            </a:pPr>
            <a:r>
              <a:rPr lang="en-US" dirty="0">
                <a:solidFill>
                  <a:schemeClr val="tx1"/>
                </a:solidFill>
              </a:rPr>
              <a:t>~OR~</a:t>
            </a:r>
          </a:p>
          <a:p>
            <a:r>
              <a:rPr lang="en-US" dirty="0">
                <a:solidFill>
                  <a:schemeClr val="tx1"/>
                </a:solidFill>
              </a:rPr>
              <a:t>From the ‘</a:t>
            </a:r>
            <a:r>
              <a:rPr lang="en-US" dirty="0">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Quick Links</a:t>
            </a:r>
            <a:r>
              <a:rPr lang="en-US" dirty="0">
                <a:solidFill>
                  <a:schemeClr val="tx1"/>
                </a:solidFill>
              </a:rPr>
              <a:t>’ dropdown menu and select the ‘UCanWeb’ option at the bottom of the list.</a:t>
            </a:r>
          </a:p>
          <a:p>
            <a:pPr marL="0" indent="0" algn="ctr">
              <a:buNone/>
            </a:pPr>
            <a:r>
              <a:rPr lang="en-US" dirty="0">
                <a:solidFill>
                  <a:schemeClr val="tx1"/>
                </a:solidFill>
              </a:rPr>
              <a:t>~OR~</a:t>
            </a:r>
          </a:p>
          <a:p>
            <a:r>
              <a:rPr lang="en-US" dirty="0">
                <a:solidFill>
                  <a:schemeClr val="tx1"/>
                </a:solidFill>
              </a:rPr>
              <a:t>Click this link </a:t>
            </a:r>
            <a:r>
              <a:rPr lang="en-US" dirty="0">
                <a:solidFill>
                  <a:schemeClr val="accent1">
                    <a:lumMod val="50000"/>
                  </a:schemeClr>
                </a:solidFill>
                <a:hlinkClick r:id="rId5">
                  <a:extLst>
                    <a:ext uri="{A12FA001-AC4F-418D-AE19-62706E023703}">
                      <ahyp:hlinkClr xmlns:ahyp="http://schemas.microsoft.com/office/drawing/2018/hyperlinkcolor" val="tx"/>
                    </a:ext>
                  </a:extLst>
                </a:hlinkClick>
              </a:rPr>
              <a:t>UCanWeb</a:t>
            </a:r>
            <a:endParaRPr lang="en-US" dirty="0">
              <a:solidFill>
                <a:schemeClr val="accent1">
                  <a:lumMod val="50000"/>
                </a:schemeClr>
              </a:solidFill>
            </a:endParaRPr>
          </a:p>
        </p:txBody>
      </p:sp>
      <p:pic>
        <p:nvPicPr>
          <p:cNvPr id="4" name="Picture 3" descr="Screenshot: UCanWeb homepage - Click on Enter Secure Area link">
            <a:extLst>
              <a:ext uri="{FF2B5EF4-FFF2-40B4-BE49-F238E27FC236}">
                <a16:creationId xmlns:a16="http://schemas.microsoft.com/office/drawing/2014/main" id="{B9174572-F794-4E6A-8318-927359541322}"/>
              </a:ext>
            </a:extLst>
          </p:cNvPr>
          <p:cNvPicPr/>
          <p:nvPr/>
        </p:nvPicPr>
        <p:blipFill rotWithShape="1">
          <a:blip r:embed="rId6" cstate="email">
            <a:extLst>
              <a:ext uri="{28A0092B-C50C-407E-A947-70E740481C1C}">
                <a14:useLocalDpi xmlns:a14="http://schemas.microsoft.com/office/drawing/2010/main" val="0"/>
              </a:ext>
            </a:extLst>
          </a:blip>
          <a:srcRect l="4487" t="5877" r="4487" b="62876"/>
          <a:stretch/>
        </p:blipFill>
        <p:spPr bwMode="auto">
          <a:xfrm>
            <a:off x="6096000" y="3429000"/>
            <a:ext cx="5760656" cy="3175000"/>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436A3257-49C6-4C5F-BECA-0091F2929A9D}"/>
              </a:ext>
            </a:extLst>
          </p:cNvPr>
          <p:cNvSpPr/>
          <p:nvPr/>
        </p:nvSpPr>
        <p:spPr>
          <a:xfrm>
            <a:off x="11403001" y="0"/>
            <a:ext cx="788999" cy="369332"/>
          </a:xfrm>
          <a:prstGeom prst="rect">
            <a:avLst/>
          </a:prstGeom>
        </p:spPr>
        <p:txBody>
          <a:bodyPr wrap="none">
            <a:spAutoFit/>
          </a:bodyPr>
          <a:lstStyle/>
          <a:p>
            <a:r>
              <a:rPr lang="en-US" dirty="0">
                <a:hlinkClick r:id="rId7" action="ppaction://hlinksldjump"/>
              </a:rPr>
              <a:t>INDEX</a:t>
            </a:r>
            <a:endParaRPr lang="en-US" dirty="0"/>
          </a:p>
        </p:txBody>
      </p:sp>
    </p:spTree>
    <p:extLst>
      <p:ext uri="{BB962C8B-B14F-4D97-AF65-F5344CB8AC3E}">
        <p14:creationId xmlns:p14="http://schemas.microsoft.com/office/powerpoint/2010/main" val="38473659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SUNY Canton homepage - Click on Students and then UCanWeb link"/>
          <p:cNvPicPr>
            <a:picLocks noChangeAspect="1"/>
          </p:cNvPicPr>
          <p:nvPr/>
        </p:nvPicPr>
        <p:blipFill rotWithShape="1">
          <a:blip r:embed="rId2" cstate="email">
            <a:extLst>
              <a:ext uri="{28A0092B-C50C-407E-A947-70E740481C1C}">
                <a14:useLocalDpi xmlns:a14="http://schemas.microsoft.com/office/drawing/2010/main" val="0"/>
              </a:ext>
            </a:extLst>
          </a:blip>
          <a:srcRect l="5026" t="5302" r="4887" b="40352"/>
          <a:stretch/>
        </p:blipFill>
        <p:spPr>
          <a:xfrm>
            <a:off x="391732" y="304800"/>
            <a:ext cx="9042400" cy="6248400"/>
          </a:xfrm>
          <a:prstGeom prst="rect">
            <a:avLst/>
          </a:prstGeom>
        </p:spPr>
      </p:pic>
      <p:sp>
        <p:nvSpPr>
          <p:cNvPr id="2" name="Rectangle 1"/>
          <p:cNvSpPr/>
          <p:nvPr/>
        </p:nvSpPr>
        <p:spPr>
          <a:xfrm>
            <a:off x="11403001" y="0"/>
            <a:ext cx="788999"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294374416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46897" y="0"/>
            <a:ext cx="845103" cy="369332"/>
          </a:xfrm>
          <a:prstGeom prst="rect">
            <a:avLst/>
          </a:prstGeom>
        </p:spPr>
        <p:txBody>
          <a:bodyPr wrap="none">
            <a:spAutoFit/>
          </a:bodyPr>
          <a:lstStyle/>
          <a:p>
            <a:r>
              <a:rPr lang="en-US" dirty="0">
                <a:hlinkClick r:id="rId2" action="ppaction://hlinksldjump"/>
              </a:rPr>
              <a:t>INDEX</a:t>
            </a:r>
            <a:endParaRPr lang="en-US" dirty="0"/>
          </a:p>
        </p:txBody>
      </p:sp>
      <p:pic>
        <p:nvPicPr>
          <p:cNvPr id="5" name="Picture 4" descr="Screenshot: SUNY Canton homepage - Click on Quick Links and then either UCanWeb links from the dropdown menu"/>
          <p:cNvPicPr>
            <a:picLocks noChangeAspect="1"/>
          </p:cNvPicPr>
          <p:nvPr/>
        </p:nvPicPr>
        <p:blipFill rotWithShape="1">
          <a:blip r:embed="rId3" cstate="email">
            <a:extLst>
              <a:ext uri="{28A0092B-C50C-407E-A947-70E740481C1C}">
                <a14:useLocalDpi xmlns:a14="http://schemas.microsoft.com/office/drawing/2010/main" val="0"/>
              </a:ext>
            </a:extLst>
          </a:blip>
          <a:srcRect l="4950" t="5269" r="5335" b="40028"/>
          <a:stretch/>
        </p:blipFill>
        <p:spPr>
          <a:xfrm>
            <a:off x="390738" y="264160"/>
            <a:ext cx="9062720" cy="6329680"/>
          </a:xfrm>
          <a:prstGeom prst="rect">
            <a:avLst/>
          </a:prstGeom>
        </p:spPr>
      </p:pic>
    </p:spTree>
    <p:extLst>
      <p:ext uri="{BB962C8B-B14F-4D97-AF65-F5344CB8AC3E}">
        <p14:creationId xmlns:p14="http://schemas.microsoft.com/office/powerpoint/2010/main" val="333794273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62164-D038-4E57-A934-F49C5673528C}"/>
              </a:ext>
            </a:extLst>
          </p:cNvPr>
          <p:cNvSpPr>
            <a:spLocks noGrp="1"/>
          </p:cNvSpPr>
          <p:nvPr>
            <p:ph type="title"/>
          </p:nvPr>
        </p:nvSpPr>
        <p:spPr>
          <a:xfrm>
            <a:off x="677334" y="609600"/>
            <a:ext cx="8596668" cy="680708"/>
          </a:xfrm>
        </p:spPr>
        <p:txBody>
          <a:bodyPr/>
          <a:lstStyle/>
          <a:p>
            <a:r>
              <a:rPr lang="en-US" dirty="0">
                <a:solidFill>
                  <a:srgbClr val="002060"/>
                </a:solidFill>
              </a:rPr>
              <a:t>Step 2: Log Into your UCanWeb account</a:t>
            </a:r>
          </a:p>
        </p:txBody>
      </p:sp>
      <p:pic>
        <p:nvPicPr>
          <p:cNvPr id="4" name="Content Placeholder 3" descr="Screenshot: UCanWeb Login page - Enter User ID and PIN">
            <a:extLst>
              <a:ext uri="{FF2B5EF4-FFF2-40B4-BE49-F238E27FC236}">
                <a16:creationId xmlns:a16="http://schemas.microsoft.com/office/drawing/2014/main" id="{9E623C46-3B1B-0646-8BCA-FDE57AE08D44}"/>
              </a:ext>
            </a:extLst>
          </p:cNvPr>
          <p:cNvPicPr>
            <a:picLocks noGrp="1"/>
          </p:cNvPicPr>
          <p:nvPr>
            <p:ph idx="1"/>
          </p:nvPr>
        </p:nvPicPr>
        <p:blipFill rotWithShape="1">
          <a:blip r:embed="rId2" cstate="email">
            <a:extLst>
              <a:ext uri="{28A0092B-C50C-407E-A947-70E740481C1C}">
                <a14:useLocalDpi xmlns:a14="http://schemas.microsoft.com/office/drawing/2010/main" val="0"/>
              </a:ext>
            </a:extLst>
          </a:blip>
          <a:srcRect l="4808" t="5316" r="5021" b="59149"/>
          <a:stretch/>
        </p:blipFill>
        <p:spPr bwMode="auto">
          <a:xfrm>
            <a:off x="677334" y="2425200"/>
            <a:ext cx="8375226" cy="421641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1B4C666-CBDC-46C3-83B8-47DDC59F1928}"/>
              </a:ext>
            </a:extLst>
          </p:cNvPr>
          <p:cNvSpPr txBox="1"/>
          <p:nvPr/>
        </p:nvSpPr>
        <p:spPr>
          <a:xfrm>
            <a:off x="3860800" y="5625949"/>
            <a:ext cx="2397760" cy="553998"/>
          </a:xfrm>
          <a:prstGeom prst="rect">
            <a:avLst/>
          </a:prstGeom>
          <a:noFill/>
        </p:spPr>
        <p:txBody>
          <a:bodyPr wrap="square" rtlCol="0">
            <a:spAutoFit/>
          </a:bodyPr>
          <a:lstStyle/>
          <a:p>
            <a:r>
              <a:rPr lang="en-US" sz="1000" b="1" dirty="0">
                <a:solidFill>
                  <a:srgbClr val="FF0000"/>
                </a:solidFill>
              </a:rPr>
              <a:t>PIN Examples are:</a:t>
            </a:r>
          </a:p>
          <a:p>
            <a:r>
              <a:rPr lang="en-US" sz="1000" b="1" dirty="0">
                <a:solidFill>
                  <a:srgbClr val="FF0000"/>
                </a:solidFill>
              </a:rPr>
              <a:t>010291 (if born January 2, 1991)</a:t>
            </a:r>
          </a:p>
          <a:p>
            <a:r>
              <a:rPr lang="en-US" sz="1000" b="1" dirty="0">
                <a:solidFill>
                  <a:srgbClr val="FF0000"/>
                </a:solidFill>
              </a:rPr>
              <a:t>121800 (if born December 18, 2000)</a:t>
            </a:r>
          </a:p>
        </p:txBody>
      </p:sp>
      <p:sp>
        <p:nvSpPr>
          <p:cNvPr id="6" name="TextBox 5">
            <a:extLst>
              <a:ext uri="{FF2B5EF4-FFF2-40B4-BE49-F238E27FC236}">
                <a16:creationId xmlns:a16="http://schemas.microsoft.com/office/drawing/2014/main" id="{3161A732-5610-43A3-8F40-D1BAE30A4D42}"/>
              </a:ext>
            </a:extLst>
          </p:cNvPr>
          <p:cNvSpPr txBox="1"/>
          <p:nvPr/>
        </p:nvSpPr>
        <p:spPr>
          <a:xfrm>
            <a:off x="9403133" y="5625949"/>
            <a:ext cx="2665739" cy="1015663"/>
          </a:xfrm>
          <a:prstGeom prst="rect">
            <a:avLst/>
          </a:prstGeom>
          <a:noFill/>
        </p:spPr>
        <p:txBody>
          <a:bodyPr wrap="square" rtlCol="0">
            <a:spAutoFit/>
          </a:bodyPr>
          <a:lstStyle/>
          <a:p>
            <a:pPr algn="ctr"/>
            <a:r>
              <a:rPr lang="en-US" sz="1500" b="1" dirty="0"/>
              <a:t>**If you have difficulty logging in, call the Registrar’s office at </a:t>
            </a:r>
          </a:p>
          <a:p>
            <a:pPr algn="ctr"/>
            <a:r>
              <a:rPr lang="en-US" sz="1500" b="1" dirty="0"/>
              <a:t>(315)386-7616. </a:t>
            </a:r>
          </a:p>
        </p:txBody>
      </p:sp>
      <p:sp>
        <p:nvSpPr>
          <p:cNvPr id="8" name="TextBox 7">
            <a:extLst>
              <a:ext uri="{FF2B5EF4-FFF2-40B4-BE49-F238E27FC236}">
                <a16:creationId xmlns:a16="http://schemas.microsoft.com/office/drawing/2014/main" id="{35A50069-07C3-4B86-8014-334A4322E175}"/>
              </a:ext>
            </a:extLst>
          </p:cNvPr>
          <p:cNvSpPr txBox="1"/>
          <p:nvPr/>
        </p:nvSpPr>
        <p:spPr>
          <a:xfrm>
            <a:off x="563880" y="1290308"/>
            <a:ext cx="9525000" cy="923330"/>
          </a:xfrm>
          <a:prstGeom prst="rect">
            <a:avLst/>
          </a:prstGeom>
          <a:noFill/>
        </p:spPr>
        <p:txBody>
          <a:bodyPr wrap="square" rtlCol="0">
            <a:spAutoFit/>
          </a:bodyPr>
          <a:lstStyle/>
          <a:p>
            <a:r>
              <a:rPr lang="en-US" dirty="0"/>
              <a:t>Use your nine-digit Student I.D. Number (begins with 805-,  804- or 803-) as User ID. Your PIN will be two digits of your birth month, two digits of your birth day, and </a:t>
            </a:r>
          </a:p>
          <a:p>
            <a:r>
              <a:rPr lang="en-US" dirty="0"/>
              <a:t>the last two digits of your birth year.</a:t>
            </a:r>
          </a:p>
        </p:txBody>
      </p:sp>
      <p:sp>
        <p:nvSpPr>
          <p:cNvPr id="7" name="Rectangle 6">
            <a:extLst>
              <a:ext uri="{FF2B5EF4-FFF2-40B4-BE49-F238E27FC236}">
                <a16:creationId xmlns:a16="http://schemas.microsoft.com/office/drawing/2014/main" id="{23FC5630-F622-4BC4-A322-2BAFB94858BE}"/>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19492842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99"/>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1A28-CDF7-410A-A17F-3D3C15383BC3}"/>
              </a:ext>
            </a:extLst>
          </p:cNvPr>
          <p:cNvSpPr>
            <a:spLocks noGrp="1"/>
          </p:cNvSpPr>
          <p:nvPr>
            <p:ph type="title"/>
          </p:nvPr>
        </p:nvSpPr>
        <p:spPr>
          <a:xfrm>
            <a:off x="677334" y="609600"/>
            <a:ext cx="8596668" cy="1066800"/>
          </a:xfrm>
        </p:spPr>
        <p:txBody>
          <a:bodyPr/>
          <a:lstStyle/>
          <a:p>
            <a:r>
              <a:rPr lang="en-US" dirty="0">
                <a:solidFill>
                  <a:schemeClr val="accent2">
                    <a:lumMod val="50000"/>
                  </a:schemeClr>
                </a:solidFill>
              </a:rPr>
              <a:t>Step 3: Select Student Menu</a:t>
            </a:r>
            <a:endParaRPr lang="en-US" dirty="0"/>
          </a:p>
        </p:txBody>
      </p:sp>
      <p:pic>
        <p:nvPicPr>
          <p:cNvPr id="4" name="Content Placeholder 3" descr="Screenshot: UCanWeb Main Menu screen">
            <a:extLst>
              <a:ext uri="{FF2B5EF4-FFF2-40B4-BE49-F238E27FC236}">
                <a16:creationId xmlns:a16="http://schemas.microsoft.com/office/drawing/2014/main" id="{FFFA8851-4C98-404F-9CCA-7D2D0EED5D2B}"/>
              </a:ext>
            </a:extLst>
          </p:cNvPr>
          <p:cNvPicPr>
            <a:picLocks noGrp="1" noChangeAspect="1"/>
          </p:cNvPicPr>
          <p:nvPr>
            <p:ph idx="1"/>
          </p:nvPr>
        </p:nvPicPr>
        <p:blipFill rotWithShape="1">
          <a:blip r:embed="rId2"/>
          <a:srcRect r="39021" b="8662"/>
          <a:stretch/>
        </p:blipFill>
        <p:spPr>
          <a:xfrm>
            <a:off x="677334" y="1488281"/>
            <a:ext cx="8770495" cy="4292759"/>
          </a:xfrm>
          <a:prstGeom prst="rect">
            <a:avLst/>
          </a:prstGeom>
        </p:spPr>
      </p:pic>
      <p:sp>
        <p:nvSpPr>
          <p:cNvPr id="5" name="Oval 4">
            <a:extLst>
              <a:ext uri="{FF2B5EF4-FFF2-40B4-BE49-F238E27FC236}">
                <a16:creationId xmlns:a16="http://schemas.microsoft.com/office/drawing/2014/main" id="{B2419D17-06C3-42A5-801C-DE9B7E00160D}"/>
              </a:ext>
            </a:extLst>
          </p:cNvPr>
          <p:cNvSpPr/>
          <p:nvPr/>
        </p:nvSpPr>
        <p:spPr>
          <a:xfrm>
            <a:off x="677334" y="3088640"/>
            <a:ext cx="1314026" cy="233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8A0BCE0-5CDF-4467-8DD3-18B11275F47C}"/>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Tree>
    <p:extLst>
      <p:ext uri="{BB962C8B-B14F-4D97-AF65-F5344CB8AC3E}">
        <p14:creationId xmlns:p14="http://schemas.microsoft.com/office/powerpoint/2010/main" val="31864947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0102-268C-4CF3-8E67-ED3A7D27064C}"/>
              </a:ext>
            </a:extLst>
          </p:cNvPr>
          <p:cNvSpPr>
            <a:spLocks noGrp="1"/>
          </p:cNvSpPr>
          <p:nvPr>
            <p:ph type="title"/>
          </p:nvPr>
        </p:nvSpPr>
        <p:spPr/>
        <p:txBody>
          <a:bodyPr/>
          <a:lstStyle/>
          <a:p>
            <a:r>
              <a:rPr lang="en-US" dirty="0">
                <a:solidFill>
                  <a:schemeClr val="accent2">
                    <a:lumMod val="50000"/>
                  </a:schemeClr>
                </a:solidFill>
              </a:rPr>
              <a:t>Step 4: Complete the Billing Survey</a:t>
            </a:r>
            <a:endParaRPr lang="en-US" dirty="0"/>
          </a:p>
        </p:txBody>
      </p:sp>
      <p:sp>
        <p:nvSpPr>
          <p:cNvPr id="3" name="Content Placeholder 2">
            <a:extLst>
              <a:ext uri="{FF2B5EF4-FFF2-40B4-BE49-F238E27FC236}">
                <a16:creationId xmlns:a16="http://schemas.microsoft.com/office/drawing/2014/main" id="{4FB51AE4-71A0-4B7E-81F9-AEF41D21371B}"/>
              </a:ext>
            </a:extLst>
          </p:cNvPr>
          <p:cNvSpPr>
            <a:spLocks noGrp="1"/>
          </p:cNvSpPr>
          <p:nvPr>
            <p:ph idx="1"/>
          </p:nvPr>
        </p:nvSpPr>
        <p:spPr>
          <a:xfrm>
            <a:off x="677334" y="1488613"/>
            <a:ext cx="10437706" cy="766907"/>
          </a:xfrm>
        </p:spPr>
        <p:txBody>
          <a:bodyPr>
            <a:normAutofit lnSpcReduction="10000"/>
          </a:bodyPr>
          <a:lstStyle/>
          <a:p>
            <a:pPr marL="0" indent="0">
              <a:buNone/>
            </a:pPr>
            <a:r>
              <a:rPr lang="en-US" dirty="0">
                <a:solidFill>
                  <a:schemeClr val="tx1"/>
                </a:solidFill>
              </a:rPr>
              <a:t>{This page will pop up if surveys are not complete.}</a:t>
            </a:r>
          </a:p>
          <a:p>
            <a:pPr marL="0" indent="0">
              <a:buNone/>
            </a:pPr>
            <a:r>
              <a:rPr lang="en-US" b="1" dirty="0">
                <a:solidFill>
                  <a:schemeClr val="tx1"/>
                </a:solidFill>
              </a:rPr>
              <a:t>Click on: Choose Bill Options &amp; Confirm Enrollment</a:t>
            </a:r>
          </a:p>
          <a:p>
            <a:endParaRPr lang="en-US" dirty="0"/>
          </a:p>
        </p:txBody>
      </p:sp>
      <p:pic>
        <p:nvPicPr>
          <p:cNvPr id="4" name="Picture 3">
            <a:extLst>
              <a:ext uri="{FF2B5EF4-FFF2-40B4-BE49-F238E27FC236}">
                <a16:creationId xmlns:a16="http://schemas.microsoft.com/office/drawing/2014/main" id="{1D365C29-ECBA-44A0-B048-2A8BAF978134}"/>
              </a:ext>
            </a:extLst>
          </p:cNvPr>
          <p:cNvPicPr/>
          <p:nvPr/>
        </p:nvPicPr>
        <p:blipFill>
          <a:blip r:embed="rId2"/>
          <a:stretch>
            <a:fillRect/>
          </a:stretch>
        </p:blipFill>
        <p:spPr>
          <a:xfrm>
            <a:off x="677334" y="2255520"/>
            <a:ext cx="8082422" cy="4405948"/>
          </a:xfrm>
          <a:prstGeom prst="rect">
            <a:avLst/>
          </a:prstGeom>
        </p:spPr>
      </p:pic>
      <p:sp>
        <p:nvSpPr>
          <p:cNvPr id="5" name="Rectangle 4">
            <a:extLst>
              <a:ext uri="{FF2B5EF4-FFF2-40B4-BE49-F238E27FC236}">
                <a16:creationId xmlns:a16="http://schemas.microsoft.com/office/drawing/2014/main" id="{4165D663-B6A6-4CFD-94A1-237D3DB9F535}"/>
              </a:ext>
            </a:extLst>
          </p:cNvPr>
          <p:cNvSpPr/>
          <p:nvPr/>
        </p:nvSpPr>
        <p:spPr>
          <a:xfrm>
            <a:off x="11346897" y="0"/>
            <a:ext cx="845103" cy="369332"/>
          </a:xfrm>
          <a:prstGeom prst="rect">
            <a:avLst/>
          </a:prstGeom>
        </p:spPr>
        <p:txBody>
          <a:bodyPr wrap="none">
            <a:spAutoFit/>
          </a:bodyPr>
          <a:lstStyle/>
          <a:p>
            <a:r>
              <a:rPr lang="en-US" dirty="0">
                <a:hlinkClick r:id="rId3" action="ppaction://hlinksldjump"/>
              </a:rPr>
              <a:t>INDEX</a:t>
            </a:r>
            <a:endParaRPr lang="en-US" dirty="0"/>
          </a:p>
        </p:txBody>
      </p:sp>
      <p:sp>
        <p:nvSpPr>
          <p:cNvPr id="6" name="Action Button: Go Forward or Next 5">
            <a:hlinkClick r:id="" action="ppaction://hlinkshowjump?jump=nextslide" highlightClick="1"/>
            <a:extLst>
              <a:ext uri="{FF2B5EF4-FFF2-40B4-BE49-F238E27FC236}">
                <a16:creationId xmlns:a16="http://schemas.microsoft.com/office/drawing/2014/main" id="{C8CAF0AD-6F95-4361-9BCA-D08CD2CD2B8F}"/>
              </a:ext>
            </a:extLst>
          </p:cNvPr>
          <p:cNvSpPr/>
          <p:nvPr/>
        </p:nvSpPr>
        <p:spPr>
          <a:xfrm>
            <a:off x="812800" y="4711700"/>
            <a:ext cx="177800" cy="203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9287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1219</Words>
  <Application>Microsoft Office PowerPoint</Application>
  <PresentationFormat>Widescreen</PresentationFormat>
  <Paragraphs>167</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Trebuchet MS</vt:lpstr>
      <vt:lpstr>Wingdings 3</vt:lpstr>
      <vt:lpstr>Facet</vt:lpstr>
      <vt:lpstr>Billing Instructions</vt:lpstr>
      <vt:lpstr>Are you having trouble completing or understanding the Billing Process? </vt:lpstr>
      <vt:lpstr>INDEX</vt:lpstr>
      <vt:lpstr>Step 1: Go to UCanWeb</vt:lpstr>
      <vt:lpstr>PowerPoint Presentation</vt:lpstr>
      <vt:lpstr>PowerPoint Presentation</vt:lpstr>
      <vt:lpstr>Step 2: Log Into your UCanWeb account</vt:lpstr>
      <vt:lpstr>Step 3: Select Student Menu</vt:lpstr>
      <vt:lpstr>Step 4: Complete the Billing Survey</vt:lpstr>
      <vt:lpstr>PowerPoint Presentation</vt:lpstr>
      <vt:lpstr>PowerPoint Presentation</vt:lpstr>
      <vt:lpstr>PowerPoint Presentation</vt:lpstr>
      <vt:lpstr>PowerPoint Presentation</vt:lpstr>
      <vt:lpstr>PowerPoint Presentation</vt:lpstr>
      <vt:lpstr>Step 5: Select Billing Menu</vt:lpstr>
      <vt:lpstr>Step 6: Waive Health Insurance</vt:lpstr>
      <vt:lpstr>PowerPoint Presentation</vt:lpstr>
      <vt:lpstr>Health Insurance Portal</vt:lpstr>
      <vt:lpstr>Step 7: Accepting Awards</vt:lpstr>
      <vt:lpstr>PowerPoint Presentation</vt:lpstr>
      <vt:lpstr>PowerPoint Presentation</vt:lpstr>
      <vt:lpstr>PowerPoint Presentation</vt:lpstr>
      <vt:lpstr>PowerPoint Presentation</vt:lpstr>
      <vt:lpstr>PowerPoint Presentation</vt:lpstr>
      <vt:lpstr>Step 8: Review Your Semester Bill</vt:lpstr>
      <vt:lpstr>Transact Payments Portal</vt:lpstr>
      <vt:lpstr>Transact Payment Options</vt:lpstr>
      <vt:lpstr>PowerPoint Presentation</vt:lpstr>
      <vt:lpstr>Step 9: Watch Your Email</vt:lpstr>
      <vt:lpstr>For help on any of the steps, call:</vt:lpstr>
      <vt:lpstr>Enjoy your stay at SUNY Canton,  where great majors lead to great careers!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2015-07-14T15:23:20Z</dcterms:created>
  <dcterms:modified xsi:type="dcterms:W3CDTF">2022-07-13T15:35:14Z</dcterms:modified>
  <cp:contentStatus/>
</cp:coreProperties>
</file>