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9"/>
  </p:notesMasterIdLst>
  <p:handoutMasterIdLst>
    <p:handoutMasterId r:id="rId20"/>
  </p:handoutMasterIdLst>
  <p:sldIdLst>
    <p:sldId id="257" r:id="rId2"/>
    <p:sldId id="258" r:id="rId3"/>
    <p:sldId id="267" r:id="rId4"/>
    <p:sldId id="259" r:id="rId5"/>
    <p:sldId id="260" r:id="rId6"/>
    <p:sldId id="261" r:id="rId7"/>
    <p:sldId id="262" r:id="rId8"/>
    <p:sldId id="268" r:id="rId9"/>
    <p:sldId id="263" r:id="rId10"/>
    <p:sldId id="269" r:id="rId11"/>
    <p:sldId id="264" r:id="rId12"/>
    <p:sldId id="270" r:id="rId13"/>
    <p:sldId id="271" r:id="rId14"/>
    <p:sldId id="272" r:id="rId15"/>
    <p:sldId id="265" r:id="rId16"/>
    <p:sldId id="273" r:id="rId17"/>
    <p:sldId id="266"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2" autoAdjust="0"/>
  </p:normalViewPr>
  <p:slideViewPr>
    <p:cSldViewPr showGuides="1">
      <p:cViewPr>
        <p:scale>
          <a:sx n="74" d="100"/>
          <a:sy n="74" d="100"/>
        </p:scale>
        <p:origin x="376" y="5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2/26/2024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2/26/2024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2/26/2024</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2/26/2024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2/26/2024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2/26/2024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2/26/2024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2/26/2024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2/26/2024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2/26/2024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2/26/2024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2/26/2024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2/26/2024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2/26/2024</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947" y="457200"/>
            <a:ext cx="7008574" cy="3070225"/>
          </a:xfrm>
        </p:spPr>
        <p:txBody>
          <a:bodyPr>
            <a:normAutofit fontScale="90000"/>
          </a:bodyPr>
          <a:lstStyle/>
          <a:p>
            <a:pPr algn="ctr"/>
            <a:r>
              <a:rPr lang="en-US" dirty="0"/>
              <a:t>Funeral Services Administration Program Online Learning Orientation </a:t>
            </a:r>
          </a:p>
        </p:txBody>
      </p:sp>
      <p:sp>
        <p:nvSpPr>
          <p:cNvPr id="5" name="Subtitle 4"/>
          <p:cNvSpPr>
            <a:spLocks noGrp="1"/>
          </p:cNvSpPr>
          <p:nvPr>
            <p:ph type="subTitle" idx="1"/>
          </p:nvPr>
        </p:nvSpPr>
        <p:spPr>
          <a:xfrm>
            <a:off x="4869132" y="5156200"/>
            <a:ext cx="7008574" cy="1244600"/>
          </a:xfrm>
        </p:spPr>
        <p:txBody>
          <a:bodyPr>
            <a:normAutofit lnSpcReduction="10000"/>
          </a:bodyPr>
          <a:lstStyle/>
          <a:p>
            <a:pPr algn="ctr"/>
            <a:r>
              <a:rPr lang="en-US" dirty="0"/>
              <a:t>State University of New York at Canton</a:t>
            </a:r>
          </a:p>
          <a:p>
            <a:pPr algn="ctr"/>
            <a:r>
              <a:rPr lang="en-US" dirty="0"/>
              <a:t>Darien B. Cain, Lecturer</a:t>
            </a:r>
            <a:br>
              <a:rPr lang="en-US" dirty="0"/>
            </a:br>
            <a:r>
              <a:rPr lang="en-US" dirty="0"/>
              <a:t>Date: February 15, 2024</a:t>
            </a:r>
          </a:p>
        </p:txBody>
      </p:sp>
      <p:pic>
        <p:nvPicPr>
          <p:cNvPr id="1026" name="Picture 2" descr="SUNY Canton">
            <a:extLst>
              <a:ext uri="{FF2B5EF4-FFF2-40B4-BE49-F238E27FC236}">
                <a16:creationId xmlns:a16="http://schemas.microsoft.com/office/drawing/2014/main" id="{53714B5A-90E2-2F78-8F47-9194072BE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383" y="365760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30992D6-0D8C-70B3-969B-50B7D139BC35}"/>
              </a:ext>
            </a:extLst>
          </p:cNvPr>
          <p:cNvSpPr>
            <a:spLocks noGrp="1"/>
          </p:cNvSpPr>
          <p:nvPr>
            <p:ph type="title"/>
          </p:nvPr>
        </p:nvSpPr>
        <p:spPr>
          <a:xfrm>
            <a:off x="1117309" y="76200"/>
            <a:ext cx="10157354" cy="1397000"/>
          </a:xfrm>
        </p:spPr>
        <p:txBody>
          <a:bodyPr/>
          <a:lstStyle/>
          <a:p>
            <a:r>
              <a:rPr lang="en-US" dirty="0"/>
              <a:t>Do I have to come to Campus?</a:t>
            </a:r>
          </a:p>
        </p:txBody>
      </p:sp>
      <p:sp>
        <p:nvSpPr>
          <p:cNvPr id="13" name="Content Placeholder 2">
            <a:extLst>
              <a:ext uri="{FF2B5EF4-FFF2-40B4-BE49-F238E27FC236}">
                <a16:creationId xmlns:a16="http://schemas.microsoft.com/office/drawing/2014/main" id="{5DBF93AE-941E-79A0-32A3-C1327B63A20E}"/>
              </a:ext>
            </a:extLst>
          </p:cNvPr>
          <p:cNvSpPr>
            <a:spLocks noGrp="1"/>
          </p:cNvSpPr>
          <p:nvPr>
            <p:ph idx="1"/>
          </p:nvPr>
        </p:nvSpPr>
        <p:spPr>
          <a:xfrm>
            <a:off x="1117309" y="1701800"/>
            <a:ext cx="10157354" cy="4470400"/>
          </a:xfrm>
        </p:spPr>
        <p:txBody>
          <a:bodyPr/>
          <a:lstStyle/>
          <a:p>
            <a:r>
              <a:rPr lang="en-US" b="1" dirty="0"/>
              <a:t>ALL Online students </a:t>
            </a:r>
            <a:r>
              <a:rPr lang="en-US" dirty="0"/>
              <a:t>need to come to campus during their Senior Year when taking </a:t>
            </a:r>
            <a:r>
              <a:rPr lang="en-US" b="1" dirty="0"/>
              <a:t>FSAD 323 Restorative Art </a:t>
            </a:r>
            <a:r>
              <a:rPr lang="en-US" dirty="0"/>
              <a:t>for a four-day weekend.</a:t>
            </a:r>
          </a:p>
          <a:p>
            <a:r>
              <a:rPr lang="en-US" b="1" dirty="0"/>
              <a:t>Weekend: </a:t>
            </a:r>
            <a:r>
              <a:rPr lang="en-US" dirty="0"/>
              <a:t>The weekend before semester break begins</a:t>
            </a:r>
          </a:p>
          <a:p>
            <a:r>
              <a:rPr lang="en-US" dirty="0"/>
              <a:t>Students are responsible for their own lodging and food</a:t>
            </a:r>
          </a:p>
          <a:p>
            <a:r>
              <a:rPr lang="en-US" dirty="0"/>
              <a:t>At this weekend, the students’ practical knowledge will be assessed in Embalming and Restorative Art. A cadaver will be embalmed, restored, dressed and </a:t>
            </a:r>
            <a:r>
              <a:rPr lang="en-US" dirty="0" err="1"/>
              <a:t>cosmetized</a:t>
            </a:r>
            <a:r>
              <a:rPr lang="en-US" dirty="0"/>
              <a:t>. </a:t>
            </a:r>
          </a:p>
        </p:txBody>
      </p:sp>
    </p:spTree>
    <p:extLst>
      <p:ext uri="{BB962C8B-B14F-4D97-AF65-F5344CB8AC3E}">
        <p14:creationId xmlns:p14="http://schemas.microsoft.com/office/powerpoint/2010/main" val="180205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Learning Outcomes</a:t>
            </a:r>
          </a:p>
        </p:txBody>
      </p:sp>
      <p:sp>
        <p:nvSpPr>
          <p:cNvPr id="3" name="Content Placeholder 2"/>
          <p:cNvSpPr>
            <a:spLocks noGrp="1"/>
          </p:cNvSpPr>
          <p:nvPr>
            <p:ph idx="1"/>
          </p:nvPr>
        </p:nvSpPr>
        <p:spPr>
          <a:xfrm>
            <a:off x="1117309" y="1701800"/>
            <a:ext cx="10157354" cy="4699000"/>
          </a:xfrm>
        </p:spPr>
        <p:txBody>
          <a:bodyPr>
            <a:normAutofit lnSpcReduction="10000"/>
          </a:bodyPr>
          <a:lstStyle/>
          <a:p>
            <a:r>
              <a:rPr lang="en-US" dirty="0"/>
              <a:t>Each course has specific Student Learning Outcomes that are assessed at the end of the course</a:t>
            </a:r>
          </a:p>
          <a:p>
            <a:r>
              <a:rPr lang="en-US" dirty="0"/>
              <a:t>Students in the Online cohort are assessed the same as the students who are on-campus</a:t>
            </a:r>
          </a:p>
          <a:p>
            <a:pPr marL="0" indent="0">
              <a:lnSpc>
                <a:spcPct val="100000"/>
              </a:lnSpc>
              <a:spcBef>
                <a:spcPts val="0"/>
              </a:spcBef>
              <a:buNone/>
            </a:pPr>
            <a:endParaRPr lang="en-US" dirty="0"/>
          </a:p>
          <a:p>
            <a:pPr>
              <a:lnSpc>
                <a:spcPct val="100000"/>
              </a:lnSpc>
              <a:spcBef>
                <a:spcPts val="0"/>
              </a:spcBef>
            </a:pPr>
            <a:r>
              <a:rPr lang="en-US" dirty="0"/>
              <a:t>Student seeking licensure as a Funeral Director/Embalmer will be required to take the NBE Exam*: </a:t>
            </a:r>
          </a:p>
          <a:p>
            <a:pPr marL="0" indent="0">
              <a:lnSpc>
                <a:spcPct val="100000"/>
              </a:lnSpc>
              <a:spcBef>
                <a:spcPts val="0"/>
              </a:spcBef>
              <a:buNone/>
            </a:pPr>
            <a:r>
              <a:rPr lang="en-US" dirty="0"/>
              <a:t>	A. Arts Section (Soft Sciences) </a:t>
            </a:r>
          </a:p>
          <a:p>
            <a:pPr marL="0" indent="0">
              <a:lnSpc>
                <a:spcPct val="100000"/>
              </a:lnSpc>
              <a:spcBef>
                <a:spcPts val="0"/>
              </a:spcBef>
              <a:buNone/>
            </a:pPr>
            <a:r>
              <a:rPr lang="en-US" dirty="0"/>
              <a:t>	B. Science Section (Hard Sciences)</a:t>
            </a:r>
          </a:p>
          <a:p>
            <a:pPr marL="0" indent="0">
              <a:lnSpc>
                <a:spcPct val="100000"/>
              </a:lnSpc>
              <a:spcBef>
                <a:spcPts val="0"/>
              </a:spcBef>
              <a:buNone/>
            </a:pPr>
            <a:endParaRPr lang="en-US" dirty="0"/>
          </a:p>
          <a:p>
            <a:pPr marL="0" indent="0">
              <a:lnSpc>
                <a:spcPct val="100000"/>
              </a:lnSpc>
              <a:spcBef>
                <a:spcPts val="0"/>
              </a:spcBef>
              <a:buNone/>
            </a:pPr>
            <a:r>
              <a:rPr lang="en-US" dirty="0"/>
              <a:t>*Online Students’ First Time Test Taker pass rates are tracked separate from on-campus students for ABFSE annual reporting purposes.</a:t>
            </a: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CC8CC3-8F22-6004-FD55-796CC48CC9C0}"/>
              </a:ext>
            </a:extLst>
          </p:cNvPr>
          <p:cNvSpPr>
            <a:spLocks noGrp="1"/>
          </p:cNvSpPr>
          <p:nvPr>
            <p:ph type="title"/>
          </p:nvPr>
        </p:nvSpPr>
        <p:spPr>
          <a:xfrm>
            <a:off x="1117309" y="76200"/>
            <a:ext cx="10157354" cy="838200"/>
          </a:xfrm>
        </p:spPr>
        <p:txBody>
          <a:bodyPr/>
          <a:lstStyle/>
          <a:p>
            <a:r>
              <a:rPr lang="en-US" dirty="0"/>
              <a:t>Program Learning Outcomes</a:t>
            </a:r>
          </a:p>
        </p:txBody>
      </p:sp>
      <p:sp>
        <p:nvSpPr>
          <p:cNvPr id="10" name="Content Placeholder 2">
            <a:extLst>
              <a:ext uri="{FF2B5EF4-FFF2-40B4-BE49-F238E27FC236}">
                <a16:creationId xmlns:a16="http://schemas.microsoft.com/office/drawing/2014/main" id="{CBAC6CE4-895F-F16F-4940-7BBB57EC0A84}"/>
              </a:ext>
            </a:extLst>
          </p:cNvPr>
          <p:cNvSpPr>
            <a:spLocks noGrp="1"/>
          </p:cNvSpPr>
          <p:nvPr>
            <p:ph sz="half" idx="1"/>
          </p:nvPr>
        </p:nvSpPr>
        <p:spPr>
          <a:xfrm>
            <a:off x="1117309" y="1143000"/>
            <a:ext cx="4977104" cy="5410200"/>
          </a:xfrm>
        </p:spPr>
        <p:txBody>
          <a:bodyPr>
            <a:normAutofit lnSpcReduction="10000"/>
          </a:bodyPr>
          <a:lstStyle/>
          <a:p>
            <a:pPr marL="0" indent="0">
              <a:buNone/>
            </a:pPr>
            <a:r>
              <a:rPr lang="en-US" b="1" dirty="0"/>
              <a:t>Upon completion of the FSAD Program, you will:</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1. Explain the importance of funeral service professionals in developing relationships with the families and communities they serve.</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2. Identify standards of ethical conduct in funeral service practice. </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3. Interpret how federal, state, and local laws apply to funeral service in order to ensure compliance. </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4. Apply principles of public health and safety in the handling and preparation of human remains. </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5. Demonstrate technical skills in embalming and restorative art that are necessary for the preparation and handling of human remains. </a:t>
            </a:r>
          </a:p>
          <a:p>
            <a:pPr marL="0" indent="0">
              <a:buNone/>
            </a:pPr>
            <a:endParaRPr lang="en-US" dirty="0"/>
          </a:p>
        </p:txBody>
      </p:sp>
      <p:sp>
        <p:nvSpPr>
          <p:cNvPr id="12" name="Content Placeholder 3">
            <a:extLst>
              <a:ext uri="{FF2B5EF4-FFF2-40B4-BE49-F238E27FC236}">
                <a16:creationId xmlns:a16="http://schemas.microsoft.com/office/drawing/2014/main" id="{BAE8DB12-BA93-261C-8750-D876089501AE}"/>
              </a:ext>
            </a:extLst>
          </p:cNvPr>
          <p:cNvSpPr>
            <a:spLocks noGrp="1"/>
          </p:cNvSpPr>
          <p:nvPr>
            <p:ph sz="half" idx="2"/>
          </p:nvPr>
        </p:nvSpPr>
        <p:spPr>
          <a:xfrm>
            <a:off x="6297559" y="1676400"/>
            <a:ext cx="4977104" cy="4800600"/>
          </a:xfrm>
        </p:spPr>
        <p:txBody>
          <a:bodyPr>
            <a:normAutofit lnSpcReduction="10000"/>
          </a:bodyPr>
          <a:lstStyle/>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6. Demonstrate skills required for conducting arrangement conferences, visitations, services, and ceremonies. </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7. Describe the requirements and procedures for burial, cremation, and other accepted forms of final disposition of human remains. </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8. Describe methods to address the grief-related needs of the bereaved. </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9. Explain management skills associated with operating a funeral establishment. </a:t>
            </a: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10. Demonstrate verbal and written communication skills and research skills needed for funeral service practice.</a:t>
            </a:r>
          </a:p>
        </p:txBody>
      </p:sp>
    </p:spTree>
    <p:extLst>
      <p:ext uri="{BB962C8B-B14F-4D97-AF65-F5344CB8AC3E}">
        <p14:creationId xmlns:p14="http://schemas.microsoft.com/office/powerpoint/2010/main" val="378082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A2B9-E428-2A23-EF13-AB4024C0768B}"/>
              </a:ext>
            </a:extLst>
          </p:cNvPr>
          <p:cNvSpPr>
            <a:spLocks noGrp="1"/>
          </p:cNvSpPr>
          <p:nvPr>
            <p:ph type="title"/>
          </p:nvPr>
        </p:nvSpPr>
        <p:spPr>
          <a:xfrm>
            <a:off x="1117309" y="76200"/>
            <a:ext cx="10157354" cy="685800"/>
          </a:xfrm>
        </p:spPr>
        <p:txBody>
          <a:bodyPr anchor="b">
            <a:normAutofit fontScale="90000"/>
          </a:bodyPr>
          <a:lstStyle/>
          <a:p>
            <a:r>
              <a:rPr lang="en-US" dirty="0"/>
              <a:t>Computer Equipment Needed</a:t>
            </a:r>
          </a:p>
        </p:txBody>
      </p:sp>
      <p:sp>
        <p:nvSpPr>
          <p:cNvPr id="9" name="Content Placeholder 2">
            <a:extLst>
              <a:ext uri="{FF2B5EF4-FFF2-40B4-BE49-F238E27FC236}">
                <a16:creationId xmlns:a16="http://schemas.microsoft.com/office/drawing/2014/main" id="{5F6F23C1-1DAE-B327-4FF1-43115BB03E0B}"/>
              </a:ext>
            </a:extLst>
          </p:cNvPr>
          <p:cNvSpPr>
            <a:spLocks noGrp="1"/>
          </p:cNvSpPr>
          <p:nvPr>
            <p:ph idx="1"/>
          </p:nvPr>
        </p:nvSpPr>
        <p:spPr>
          <a:xfrm>
            <a:off x="836612" y="1066800"/>
            <a:ext cx="10896600" cy="5105400"/>
          </a:xfrm>
        </p:spPr>
        <p:txBody>
          <a:bodyPr>
            <a:normAutofit fontScale="25000" lnSpcReduction="20000"/>
          </a:bodyPr>
          <a:lstStyle/>
          <a:p>
            <a:pPr algn="l"/>
            <a:r>
              <a:rPr lang="en-US" sz="7200" b="0" i="0" dirty="0">
                <a:solidFill>
                  <a:srgbClr val="000000"/>
                </a:solidFill>
                <a:effectLst/>
                <a:latin typeface="+mj-lt"/>
              </a:rPr>
              <a:t>MINIMUM TECHNOLOGY REQUIREMENTS:</a:t>
            </a:r>
          </a:p>
          <a:p>
            <a:pPr marL="0" indent="0" algn="l">
              <a:lnSpc>
                <a:spcPct val="120000"/>
              </a:lnSpc>
              <a:spcBef>
                <a:spcPts val="0"/>
              </a:spcBef>
              <a:buNone/>
            </a:pPr>
            <a:br>
              <a:rPr lang="en-US" sz="7200" b="0" i="0" dirty="0">
                <a:solidFill>
                  <a:srgbClr val="000000"/>
                </a:solidFill>
                <a:effectLst/>
                <a:latin typeface="+mj-lt"/>
              </a:rPr>
            </a:br>
            <a:r>
              <a:rPr lang="en-US" sz="8000" b="0" i="0" dirty="0">
                <a:solidFill>
                  <a:srgbClr val="000000"/>
                </a:solidFill>
                <a:effectLst/>
                <a:latin typeface="+mj-lt"/>
              </a:rPr>
              <a:t>• </a:t>
            </a:r>
            <a:r>
              <a:rPr lang="en-US" sz="8000" b="1" i="0" dirty="0">
                <a:solidFill>
                  <a:srgbClr val="000000"/>
                </a:solidFill>
                <a:effectLst/>
                <a:latin typeface="+mj-lt"/>
              </a:rPr>
              <a:t>Internet Connection</a:t>
            </a:r>
            <a:r>
              <a:rPr lang="en-US" sz="8000" b="0" i="0" dirty="0">
                <a:solidFill>
                  <a:srgbClr val="000000"/>
                </a:solidFill>
                <a:effectLst/>
                <a:latin typeface="+mj-lt"/>
              </a:rPr>
              <a:t>: A broadband connection such as cable or DSL is preferred. Ethernet connections are highly recommended for test taking. *Dial-up and Wi-Fi connections introduce connection interruptions when taking tests in Brightspace.</a:t>
            </a:r>
            <a:br>
              <a:rPr lang="en-US" sz="8000" b="0" i="0" dirty="0">
                <a:solidFill>
                  <a:srgbClr val="000000"/>
                </a:solidFill>
                <a:effectLst/>
                <a:latin typeface="+mj-lt"/>
              </a:rPr>
            </a:br>
            <a:r>
              <a:rPr lang="en-US" sz="8000" b="0" i="0" dirty="0">
                <a:solidFill>
                  <a:srgbClr val="000000"/>
                </a:solidFill>
                <a:effectLst/>
                <a:latin typeface="+mj-lt"/>
              </a:rPr>
              <a:t>• </a:t>
            </a:r>
            <a:r>
              <a:rPr lang="en-US" sz="8000" b="1" i="0" dirty="0">
                <a:solidFill>
                  <a:srgbClr val="000000"/>
                </a:solidFill>
                <a:effectLst/>
                <a:latin typeface="+mj-lt"/>
              </a:rPr>
              <a:t>Operating System</a:t>
            </a:r>
            <a:r>
              <a:rPr lang="en-US" sz="8000" b="0" i="0" dirty="0">
                <a:solidFill>
                  <a:srgbClr val="000000"/>
                </a:solidFill>
                <a:effectLst/>
                <a:latin typeface="+mj-lt"/>
              </a:rPr>
              <a:t>: To be able to participate in this online course, your operating system must conform to these Technology Requirements.</a:t>
            </a:r>
            <a:br>
              <a:rPr lang="en-US" sz="8000" b="0" i="0" dirty="0">
                <a:solidFill>
                  <a:srgbClr val="000000"/>
                </a:solidFill>
                <a:effectLst/>
                <a:latin typeface="+mj-lt"/>
              </a:rPr>
            </a:br>
            <a:r>
              <a:rPr lang="en-US" sz="8000" b="0" i="0" dirty="0">
                <a:solidFill>
                  <a:srgbClr val="000000"/>
                </a:solidFill>
                <a:effectLst/>
                <a:latin typeface="+mj-lt"/>
              </a:rPr>
              <a:t>• </a:t>
            </a:r>
            <a:r>
              <a:rPr lang="en-US" sz="8000" b="1" i="0" dirty="0">
                <a:solidFill>
                  <a:srgbClr val="000000"/>
                </a:solidFill>
                <a:effectLst/>
                <a:latin typeface="+mj-lt"/>
              </a:rPr>
              <a:t>Web Browser</a:t>
            </a:r>
            <a:r>
              <a:rPr lang="en-US" sz="8000" b="0" i="0" dirty="0">
                <a:solidFill>
                  <a:srgbClr val="000000"/>
                </a:solidFill>
                <a:effectLst/>
                <a:latin typeface="+mj-lt"/>
              </a:rPr>
              <a:t>: For the best possible experience in this online course, we recommend using browsers based on Open SUNY Online Course Browser Compatibility. In addition, use the “Open SUNY Browser Compatibility” module on your Bright</a:t>
            </a:r>
            <a:r>
              <a:rPr lang="en-US" sz="8000" dirty="0">
                <a:solidFill>
                  <a:srgbClr val="000000"/>
                </a:solidFill>
                <a:latin typeface="+mj-lt"/>
              </a:rPr>
              <a:t>space </a:t>
            </a:r>
            <a:r>
              <a:rPr lang="en-US" sz="8000" b="0" i="0" dirty="0">
                <a:solidFill>
                  <a:srgbClr val="000000"/>
                </a:solidFill>
                <a:effectLst/>
                <a:latin typeface="+mj-lt"/>
              </a:rPr>
              <a:t>login page to check system compatibility for every login.</a:t>
            </a:r>
            <a:br>
              <a:rPr lang="en-US" sz="8000" b="0" i="0" dirty="0">
                <a:solidFill>
                  <a:srgbClr val="000000"/>
                </a:solidFill>
                <a:effectLst/>
                <a:latin typeface="+mj-lt"/>
              </a:rPr>
            </a:br>
            <a:r>
              <a:rPr lang="en-US" sz="8000" b="0" i="0" dirty="0">
                <a:solidFill>
                  <a:srgbClr val="000000"/>
                </a:solidFill>
                <a:effectLst/>
                <a:latin typeface="+mj-lt"/>
              </a:rPr>
              <a:t>• </a:t>
            </a:r>
            <a:r>
              <a:rPr lang="en-US" sz="8000" b="1" i="0" dirty="0">
                <a:solidFill>
                  <a:srgbClr val="000000"/>
                </a:solidFill>
                <a:effectLst/>
                <a:latin typeface="+mj-lt"/>
              </a:rPr>
              <a:t>Hardware</a:t>
            </a:r>
            <a:r>
              <a:rPr lang="en-US" sz="8000" b="0" i="0" dirty="0">
                <a:solidFill>
                  <a:srgbClr val="000000"/>
                </a:solidFill>
                <a:effectLst/>
                <a:latin typeface="+mj-lt"/>
              </a:rPr>
              <a:t>: Please see the list of required hardware from the list of Technology Requirements.</a:t>
            </a:r>
            <a:br>
              <a:rPr lang="en-US" sz="8000" b="0" i="0" dirty="0">
                <a:solidFill>
                  <a:srgbClr val="000000"/>
                </a:solidFill>
                <a:effectLst/>
                <a:latin typeface="+mj-lt"/>
              </a:rPr>
            </a:br>
            <a:r>
              <a:rPr lang="en-US" sz="8000" b="0" i="0" dirty="0">
                <a:solidFill>
                  <a:srgbClr val="000000"/>
                </a:solidFill>
                <a:effectLst/>
                <a:latin typeface="+mj-lt"/>
              </a:rPr>
              <a:t>• </a:t>
            </a:r>
            <a:r>
              <a:rPr lang="en-US" sz="8000" b="1" i="0" dirty="0">
                <a:solidFill>
                  <a:srgbClr val="000000"/>
                </a:solidFill>
                <a:effectLst/>
                <a:latin typeface="+mj-lt"/>
              </a:rPr>
              <a:t>Additional Software</a:t>
            </a:r>
            <a:r>
              <a:rPr lang="en-US" sz="8000" b="0" i="0" dirty="0">
                <a:solidFill>
                  <a:srgbClr val="000000"/>
                </a:solidFill>
                <a:effectLst/>
                <a:latin typeface="+mj-lt"/>
              </a:rPr>
              <a:t>: To be able to fully participate in this course, you are required to use the following software: Microsoft Word, Microsoft PowerPoint (or PowerPoint Viewer), Adobe Acrobat Reader. [*Specific course requirements might differ. Software downloads are available at Technology Requirements</a:t>
            </a:r>
            <a:br>
              <a:rPr lang="en-US" sz="7200" b="0" i="0" dirty="0">
                <a:solidFill>
                  <a:srgbClr val="000000"/>
                </a:solidFill>
                <a:effectLst/>
                <a:latin typeface="+mj-lt"/>
              </a:rPr>
            </a:br>
            <a:br>
              <a:rPr lang="en-US" b="0" i="0" dirty="0">
                <a:solidFill>
                  <a:srgbClr val="000000"/>
                </a:solidFill>
                <a:effectLst/>
                <a:latin typeface="Arial" panose="020B0604020202020204" pitchFamily="34" charset="0"/>
              </a:rPr>
            </a:br>
            <a:endParaRPr lang="en-US" dirty="0"/>
          </a:p>
        </p:txBody>
      </p:sp>
    </p:spTree>
    <p:extLst>
      <p:ext uri="{BB962C8B-B14F-4D97-AF65-F5344CB8AC3E}">
        <p14:creationId xmlns:p14="http://schemas.microsoft.com/office/powerpoint/2010/main" val="103041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5872-9FA2-3DDC-CFF4-6CABBBD1F0AD}"/>
              </a:ext>
            </a:extLst>
          </p:cNvPr>
          <p:cNvSpPr>
            <a:spLocks noGrp="1"/>
          </p:cNvSpPr>
          <p:nvPr>
            <p:ph type="title"/>
          </p:nvPr>
        </p:nvSpPr>
        <p:spPr>
          <a:xfrm>
            <a:off x="1117309" y="76200"/>
            <a:ext cx="10157354" cy="838200"/>
          </a:xfrm>
        </p:spPr>
        <p:txBody>
          <a:bodyPr/>
          <a:lstStyle/>
          <a:p>
            <a:r>
              <a:rPr lang="en-US" dirty="0"/>
              <a:t>Computer Equipment Needed</a:t>
            </a:r>
          </a:p>
        </p:txBody>
      </p:sp>
      <p:sp>
        <p:nvSpPr>
          <p:cNvPr id="3" name="Content Placeholder 2">
            <a:extLst>
              <a:ext uri="{FF2B5EF4-FFF2-40B4-BE49-F238E27FC236}">
                <a16:creationId xmlns:a16="http://schemas.microsoft.com/office/drawing/2014/main" id="{982EB852-9812-6616-4653-F737A4D68033}"/>
              </a:ext>
            </a:extLst>
          </p:cNvPr>
          <p:cNvSpPr>
            <a:spLocks noGrp="1"/>
          </p:cNvSpPr>
          <p:nvPr>
            <p:ph idx="1"/>
          </p:nvPr>
        </p:nvSpPr>
        <p:spPr>
          <a:xfrm>
            <a:off x="760412" y="914400"/>
            <a:ext cx="10820399" cy="5257800"/>
          </a:xfrm>
        </p:spPr>
        <p:txBody>
          <a:bodyPr>
            <a:normAutofit fontScale="25000" lnSpcReduction="20000"/>
          </a:bodyPr>
          <a:lstStyle/>
          <a:p>
            <a:pPr marL="0" indent="0">
              <a:buNone/>
            </a:pPr>
            <a:r>
              <a:rPr lang="en-US" sz="7200" b="1" i="0" dirty="0">
                <a:solidFill>
                  <a:srgbClr val="000000"/>
                </a:solidFill>
                <a:effectLst/>
                <a:latin typeface="+mj-lt"/>
              </a:rPr>
              <a:t>Microsoft Teams: </a:t>
            </a:r>
            <a:r>
              <a:rPr lang="en-US" sz="7200" b="0" i="0" dirty="0">
                <a:solidFill>
                  <a:srgbClr val="000000"/>
                </a:solidFill>
                <a:effectLst/>
                <a:latin typeface="+mj-lt"/>
              </a:rPr>
              <a:t>Some courses will utilize Microsoft teams. You may sign up for free using your</a:t>
            </a:r>
            <a:br>
              <a:rPr lang="en-US" sz="7200" b="0" i="0" dirty="0">
                <a:solidFill>
                  <a:srgbClr val="000000"/>
                </a:solidFill>
                <a:effectLst/>
                <a:latin typeface="+mj-lt"/>
              </a:rPr>
            </a:br>
            <a:r>
              <a:rPr lang="en-US" sz="7200" b="0" i="0" dirty="0">
                <a:solidFill>
                  <a:srgbClr val="000000"/>
                </a:solidFill>
                <a:effectLst/>
                <a:latin typeface="+mj-lt"/>
              </a:rPr>
              <a:t>canton login credentials. https://www.microsoft.com/en-us/microsoft-teams/download-app</a:t>
            </a:r>
            <a:br>
              <a:rPr lang="en-US" sz="7200" b="0" i="0" dirty="0">
                <a:solidFill>
                  <a:srgbClr val="000000"/>
                </a:solidFill>
                <a:effectLst/>
                <a:latin typeface="+mj-lt"/>
              </a:rPr>
            </a:br>
            <a:r>
              <a:rPr lang="en-US" sz="7200" b="0" i="0" dirty="0">
                <a:solidFill>
                  <a:srgbClr val="000000"/>
                </a:solidFill>
                <a:effectLst/>
                <a:latin typeface="+mj-lt"/>
              </a:rPr>
              <a:t>* Students must have a working camera and microphone to communicate with the instructor. Some</a:t>
            </a:r>
            <a:br>
              <a:rPr lang="en-US" sz="7200" b="0" i="0" dirty="0">
                <a:solidFill>
                  <a:srgbClr val="000000"/>
                </a:solidFill>
                <a:effectLst/>
                <a:latin typeface="+mj-lt"/>
              </a:rPr>
            </a:br>
            <a:r>
              <a:rPr lang="en-US" sz="7200" b="0" i="0" dirty="0">
                <a:solidFill>
                  <a:srgbClr val="000000"/>
                </a:solidFill>
                <a:effectLst/>
                <a:latin typeface="+mj-lt"/>
              </a:rPr>
              <a:t>courses do contain oral exams.</a:t>
            </a:r>
          </a:p>
          <a:p>
            <a:pPr marL="0" indent="0">
              <a:buNone/>
            </a:pPr>
            <a:r>
              <a:rPr lang="en-US" sz="7200" b="1" i="0" dirty="0">
                <a:solidFill>
                  <a:srgbClr val="000000"/>
                </a:solidFill>
                <a:effectLst/>
                <a:latin typeface="+mj-lt"/>
              </a:rPr>
              <a:t>TECHNICAL SUPPORT INFORMATION:</a:t>
            </a:r>
            <a:br>
              <a:rPr lang="en-US" sz="7200" b="0" i="0" dirty="0">
                <a:solidFill>
                  <a:srgbClr val="000000"/>
                </a:solidFill>
                <a:effectLst/>
                <a:latin typeface="+mj-lt"/>
              </a:rPr>
            </a:br>
            <a:r>
              <a:rPr lang="en-US" sz="7200" b="0" i="0" dirty="0">
                <a:solidFill>
                  <a:srgbClr val="000000"/>
                </a:solidFill>
                <a:effectLst/>
                <a:latin typeface="+mj-lt"/>
              </a:rPr>
              <a:t>• For issues with NetID, passwords, or campus email:</a:t>
            </a:r>
            <a:br>
              <a:rPr lang="en-US" sz="7200" b="0" i="0" dirty="0">
                <a:solidFill>
                  <a:srgbClr val="000000"/>
                </a:solidFill>
                <a:effectLst/>
                <a:latin typeface="+mj-lt"/>
              </a:rPr>
            </a:br>
            <a:r>
              <a:rPr lang="en-US" sz="7200" b="0" i="0" dirty="0">
                <a:solidFill>
                  <a:srgbClr val="000000"/>
                </a:solidFill>
                <a:effectLst/>
                <a:latin typeface="+mj-lt"/>
              </a:rPr>
              <a:t>Contact the SUNY Canton Help Desk:</a:t>
            </a:r>
            <a:br>
              <a:rPr lang="en-US" sz="7200" b="0" i="0" dirty="0">
                <a:solidFill>
                  <a:srgbClr val="000000"/>
                </a:solidFill>
                <a:effectLst/>
                <a:latin typeface="+mj-lt"/>
              </a:rPr>
            </a:br>
            <a:r>
              <a:rPr lang="en-US" sz="7200" b="0" i="0" dirty="0">
                <a:solidFill>
                  <a:srgbClr val="000000"/>
                </a:solidFill>
                <a:effectLst/>
                <a:latin typeface="+mj-lt"/>
              </a:rPr>
              <a:t>o Call 1-315-386-7448</a:t>
            </a:r>
            <a:br>
              <a:rPr lang="en-US" sz="7200" b="0" i="0" dirty="0">
                <a:solidFill>
                  <a:srgbClr val="000000"/>
                </a:solidFill>
                <a:effectLst/>
                <a:latin typeface="+mj-lt"/>
              </a:rPr>
            </a:br>
            <a:r>
              <a:rPr lang="en-US" sz="7200" b="0" i="0" dirty="0">
                <a:solidFill>
                  <a:srgbClr val="000000"/>
                </a:solidFill>
                <a:effectLst/>
                <a:latin typeface="+mj-lt"/>
              </a:rPr>
              <a:t>o Email: helpdesk@canton.edu</a:t>
            </a:r>
            <a:br>
              <a:rPr lang="en-US" sz="7200" b="0" i="0" dirty="0">
                <a:solidFill>
                  <a:srgbClr val="000000"/>
                </a:solidFill>
                <a:effectLst/>
                <a:latin typeface="+mj-lt"/>
              </a:rPr>
            </a:br>
            <a:r>
              <a:rPr lang="en-US" sz="7200" b="0" i="0" dirty="0">
                <a:solidFill>
                  <a:srgbClr val="000000"/>
                </a:solidFill>
                <a:effectLst/>
                <a:latin typeface="+mj-lt"/>
              </a:rPr>
              <a:t>o Visit: SUNY Canton Information Services for hours of operation</a:t>
            </a:r>
          </a:p>
          <a:p>
            <a:pPr marL="0" indent="0">
              <a:lnSpc>
                <a:spcPct val="120000"/>
              </a:lnSpc>
              <a:spcBef>
                <a:spcPts val="0"/>
              </a:spcBef>
              <a:buNone/>
            </a:pPr>
            <a:br>
              <a:rPr lang="en-US" sz="7200" b="0" i="0" dirty="0">
                <a:solidFill>
                  <a:srgbClr val="000000"/>
                </a:solidFill>
                <a:effectLst/>
                <a:latin typeface="+mj-lt"/>
              </a:rPr>
            </a:br>
            <a:r>
              <a:rPr lang="en-US" sz="7200" b="1" i="0" dirty="0">
                <a:solidFill>
                  <a:srgbClr val="000000"/>
                </a:solidFill>
                <a:effectLst/>
                <a:latin typeface="+mj-lt"/>
              </a:rPr>
              <a:t>For issues with Brightspace (BS)</a:t>
            </a:r>
            <a:br>
              <a:rPr lang="en-US" sz="7200" b="0" i="0" dirty="0">
                <a:solidFill>
                  <a:srgbClr val="000000"/>
                </a:solidFill>
                <a:effectLst/>
                <a:latin typeface="+mj-lt"/>
              </a:rPr>
            </a:br>
            <a:r>
              <a:rPr lang="en-US" sz="7200" b="0" i="0" dirty="0">
                <a:solidFill>
                  <a:srgbClr val="000000"/>
                </a:solidFill>
                <a:effectLst/>
                <a:latin typeface="+mj-lt"/>
              </a:rPr>
              <a:t>Contact the Open SUNY Help Desk:</a:t>
            </a:r>
            <a:br>
              <a:rPr lang="en-US" sz="7200" b="0" i="0" dirty="0">
                <a:solidFill>
                  <a:srgbClr val="000000"/>
                </a:solidFill>
                <a:effectLst/>
                <a:latin typeface="+mj-lt"/>
              </a:rPr>
            </a:br>
            <a:r>
              <a:rPr lang="en-US" sz="7200" b="0" i="0" dirty="0">
                <a:solidFill>
                  <a:srgbClr val="000000"/>
                </a:solidFill>
                <a:effectLst/>
                <a:latin typeface="+mj-lt"/>
              </a:rPr>
              <a:t>o Call 1-844-673-6786</a:t>
            </a:r>
            <a:br>
              <a:rPr lang="en-US" sz="7200" b="0" i="0" dirty="0">
                <a:solidFill>
                  <a:srgbClr val="000000"/>
                </a:solidFill>
                <a:effectLst/>
                <a:latin typeface="+mj-lt"/>
              </a:rPr>
            </a:br>
            <a:r>
              <a:rPr lang="en-US" sz="7200" b="0" i="0" dirty="0">
                <a:solidFill>
                  <a:srgbClr val="000000"/>
                </a:solidFill>
                <a:effectLst/>
                <a:latin typeface="+mj-lt"/>
              </a:rPr>
              <a:t>o Submit a ticket at SUNY Online Support Services</a:t>
            </a:r>
            <a:br>
              <a:rPr lang="en-US" sz="7200" b="0" i="0" dirty="0">
                <a:solidFill>
                  <a:srgbClr val="000000"/>
                </a:solidFill>
                <a:effectLst/>
                <a:latin typeface="+mj-lt"/>
              </a:rPr>
            </a:br>
            <a:r>
              <a:rPr lang="en-US" sz="7200" b="0" i="0" dirty="0">
                <a:solidFill>
                  <a:srgbClr val="000000"/>
                </a:solidFill>
                <a:effectLst/>
                <a:latin typeface="+mj-lt"/>
              </a:rPr>
              <a:t>o Visit: SUNY Online Support Services Helpdesk for hours of operation</a:t>
            </a:r>
            <a:br>
              <a:rPr lang="en-US" sz="7200" b="0" i="0" dirty="0">
                <a:solidFill>
                  <a:srgbClr val="000000"/>
                </a:solidFill>
                <a:effectLst/>
                <a:latin typeface="+mj-lt"/>
              </a:rPr>
            </a:br>
            <a:r>
              <a:rPr lang="en-US" sz="7200" b="0" i="0" dirty="0">
                <a:solidFill>
                  <a:srgbClr val="000000"/>
                </a:solidFill>
                <a:effectLst/>
                <a:latin typeface="+mj-lt"/>
              </a:rPr>
              <a:t>* Find more student resources at SUNY Canton Brightspace Info Center</a:t>
            </a:r>
          </a:p>
          <a:p>
            <a:pPr marL="0" indent="0">
              <a:lnSpc>
                <a:spcPct val="120000"/>
              </a:lnSpc>
              <a:spcBef>
                <a:spcPts val="0"/>
              </a:spcBef>
              <a:buNone/>
            </a:pPr>
            <a:br>
              <a:rPr lang="en-US" sz="7200" b="0" i="0" dirty="0">
                <a:solidFill>
                  <a:srgbClr val="000000"/>
                </a:solidFill>
                <a:effectLst/>
                <a:latin typeface="+mj-lt"/>
              </a:rPr>
            </a:br>
            <a:r>
              <a:rPr lang="en-US" sz="7200" b="1" i="0" dirty="0">
                <a:solidFill>
                  <a:srgbClr val="000000"/>
                </a:solidFill>
                <a:effectLst/>
                <a:latin typeface="+mj-lt"/>
              </a:rPr>
              <a:t>NETIQUETTE:</a:t>
            </a:r>
            <a:br>
              <a:rPr lang="en-US" sz="7200" b="0" i="0" dirty="0">
                <a:solidFill>
                  <a:srgbClr val="000000"/>
                </a:solidFill>
                <a:effectLst/>
                <a:latin typeface="+mj-lt"/>
              </a:rPr>
            </a:br>
            <a:r>
              <a:rPr lang="en-US" sz="7200" b="0" i="0" dirty="0">
                <a:solidFill>
                  <a:srgbClr val="000000"/>
                </a:solidFill>
                <a:effectLst/>
                <a:latin typeface="+mj-lt"/>
              </a:rPr>
              <a:t>All communications must be within the acceptable netiquette rules: Link to the college’s</a:t>
            </a:r>
            <a:br>
              <a:rPr lang="en-US" sz="7200" b="0" i="0" dirty="0">
                <a:solidFill>
                  <a:srgbClr val="000000"/>
                </a:solidFill>
                <a:effectLst/>
                <a:latin typeface="+mj-lt"/>
              </a:rPr>
            </a:br>
            <a:r>
              <a:rPr lang="en-US" sz="7200" b="0" i="0" dirty="0">
                <a:solidFill>
                  <a:srgbClr val="000000"/>
                </a:solidFill>
                <a:effectLst/>
                <a:latin typeface="+mj-lt"/>
              </a:rPr>
              <a:t>Computer Use &amp; Network Policy. </a:t>
            </a:r>
            <a:r>
              <a:rPr lang="en-US" sz="7200" b="1" i="0" dirty="0">
                <a:solidFill>
                  <a:srgbClr val="000000"/>
                </a:solidFill>
                <a:effectLst/>
                <a:latin typeface="+mj-lt"/>
              </a:rPr>
              <a:t>We will not tolerate policy </a:t>
            </a:r>
            <a:r>
              <a:rPr lang="en-US" sz="7200" b="0" i="0" dirty="0">
                <a:solidFill>
                  <a:srgbClr val="000000"/>
                </a:solidFill>
                <a:effectLst/>
                <a:latin typeface="+mj-lt"/>
              </a:rPr>
              <a:t>for bullying, harassment, or hate speech of any kind.</a:t>
            </a:r>
          </a:p>
          <a:p>
            <a:endParaRPr lang="en-US" dirty="0"/>
          </a:p>
        </p:txBody>
      </p:sp>
    </p:spTree>
    <p:extLst>
      <p:ext uri="{BB962C8B-B14F-4D97-AF65-F5344CB8AC3E}">
        <p14:creationId xmlns:p14="http://schemas.microsoft.com/office/powerpoint/2010/main" val="244777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Services for Online Services</a:t>
            </a:r>
          </a:p>
        </p:txBody>
      </p:sp>
      <p:sp>
        <p:nvSpPr>
          <p:cNvPr id="3" name="Content Placeholder 2"/>
          <p:cNvSpPr>
            <a:spLocks noGrp="1"/>
          </p:cNvSpPr>
          <p:nvPr>
            <p:ph idx="1"/>
          </p:nvPr>
        </p:nvSpPr>
        <p:spPr/>
        <p:txBody>
          <a:bodyPr/>
          <a:lstStyle/>
          <a:p>
            <a:r>
              <a:rPr lang="en-US" dirty="0"/>
              <a:t>Accessibility &amp; Accommodated Services</a:t>
            </a:r>
          </a:p>
          <a:p>
            <a:r>
              <a:rPr lang="en-US" dirty="0"/>
              <a:t>TRIO Services</a:t>
            </a:r>
          </a:p>
          <a:p>
            <a:r>
              <a:rPr lang="en-US" dirty="0"/>
              <a:t>Online Learning/Technical Support</a:t>
            </a:r>
          </a:p>
          <a:p>
            <a:r>
              <a:rPr lang="en-US" dirty="0"/>
              <a:t>Scholarship/Financial Aid</a:t>
            </a:r>
          </a:p>
          <a:p>
            <a:r>
              <a:rPr lang="en-US" dirty="0"/>
              <a:t>Library Resources</a:t>
            </a:r>
          </a:p>
          <a:p>
            <a:pPr lvl="1"/>
            <a:r>
              <a:rPr lang="en-US" dirty="0"/>
              <a:t>For Online Research</a:t>
            </a:r>
          </a:p>
          <a:p>
            <a:pPr lvl="1"/>
            <a:r>
              <a:rPr lang="en-US" dirty="0"/>
              <a:t>For Tutoring Assistance </a:t>
            </a:r>
          </a:p>
          <a:p>
            <a:pPr lvl="1"/>
            <a:r>
              <a:rPr lang="en-US" dirty="0"/>
              <a:t>Tutorials on “How To:”</a:t>
            </a:r>
          </a:p>
          <a:p>
            <a:pPr marL="426645" lvl="1" indent="0">
              <a:buNone/>
            </a:pPr>
            <a:endParaRPr lang="en-US" dirty="0"/>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A1CE-84D0-B319-4322-9E7C6898E030}"/>
              </a:ext>
            </a:extLst>
          </p:cNvPr>
          <p:cNvSpPr>
            <a:spLocks noGrp="1"/>
          </p:cNvSpPr>
          <p:nvPr>
            <p:ph type="title"/>
          </p:nvPr>
        </p:nvSpPr>
        <p:spPr/>
        <p:txBody>
          <a:bodyPr/>
          <a:lstStyle/>
          <a:p>
            <a:r>
              <a:rPr lang="en-US" dirty="0"/>
              <a:t>The Faculty At SUNY Canton</a:t>
            </a:r>
          </a:p>
        </p:txBody>
      </p:sp>
      <p:sp>
        <p:nvSpPr>
          <p:cNvPr id="3" name="Content Placeholder 2">
            <a:extLst>
              <a:ext uri="{FF2B5EF4-FFF2-40B4-BE49-F238E27FC236}">
                <a16:creationId xmlns:a16="http://schemas.microsoft.com/office/drawing/2014/main" id="{03719D39-76B6-0B73-B852-2849EEAF7B1E}"/>
              </a:ext>
            </a:extLst>
          </p:cNvPr>
          <p:cNvSpPr>
            <a:spLocks noGrp="1"/>
          </p:cNvSpPr>
          <p:nvPr>
            <p:ph idx="1"/>
          </p:nvPr>
        </p:nvSpPr>
        <p:spPr>
          <a:xfrm>
            <a:off x="3046412" y="1752600"/>
            <a:ext cx="6958303" cy="4470400"/>
          </a:xfrm>
        </p:spPr>
        <p:txBody>
          <a:bodyPr/>
          <a:lstStyle/>
          <a:p>
            <a:pPr marL="0" indent="0">
              <a:buNone/>
            </a:pPr>
            <a:r>
              <a:rPr lang="en-US" dirty="0"/>
              <a:t>We are here for your success. When you succeed, we succeed. Unlike other Online programs, we expect you to interact with others and engage in the learning process. </a:t>
            </a:r>
          </a:p>
        </p:txBody>
      </p:sp>
    </p:spTree>
    <p:extLst>
      <p:ext uri="{BB962C8B-B14F-4D97-AF65-F5344CB8AC3E}">
        <p14:creationId xmlns:p14="http://schemas.microsoft.com/office/powerpoint/2010/main" val="1741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Questions </a:t>
            </a:r>
            <a:br>
              <a:rPr lang="en-US" dirty="0"/>
            </a:br>
            <a:r>
              <a:rPr lang="en-US" dirty="0"/>
              <a:t>about the Program</a:t>
            </a:r>
          </a:p>
        </p:txBody>
      </p:sp>
      <p:sp>
        <p:nvSpPr>
          <p:cNvPr id="3" name="Content Placeholder 2"/>
          <p:cNvSpPr>
            <a:spLocks noGrp="1"/>
          </p:cNvSpPr>
          <p:nvPr>
            <p:ph idx="1"/>
          </p:nvPr>
        </p:nvSpPr>
        <p:spPr>
          <a:xfrm>
            <a:off x="1015735" y="2590800"/>
            <a:ext cx="10157354" cy="3098800"/>
          </a:xfrm>
        </p:spPr>
        <p:txBody>
          <a:bodyPr/>
          <a:lstStyle/>
          <a:p>
            <a:pPr marL="0" indent="0">
              <a:buNone/>
            </a:pPr>
            <a:r>
              <a:rPr lang="en-US" dirty="0"/>
              <a:t>Contact:</a:t>
            </a:r>
          </a:p>
          <a:p>
            <a:pPr marL="0" indent="0">
              <a:buNone/>
            </a:pPr>
            <a:r>
              <a:rPr lang="en-US" dirty="0"/>
              <a:t>Dr. David R. Penepent, Program Director</a:t>
            </a:r>
          </a:p>
          <a:p>
            <a:pPr marL="0" indent="0">
              <a:buNone/>
            </a:pPr>
            <a:r>
              <a:rPr lang="en-US" dirty="0"/>
              <a:t>585-356-4929 (Cell Number) Between 8AM &amp; 8PM Monday – Friday</a:t>
            </a:r>
          </a:p>
          <a:p>
            <a:pPr marL="0" indent="0">
              <a:buNone/>
            </a:pPr>
            <a:r>
              <a:rPr lang="en-US" dirty="0"/>
              <a:t>315-386-7170 (Office Number)</a:t>
            </a:r>
          </a:p>
          <a:p>
            <a:pPr marL="0" indent="0">
              <a:buNone/>
            </a:pPr>
            <a:r>
              <a:rPr lang="en-US" dirty="0"/>
              <a:t>Email: penepentd@canton.edu</a:t>
            </a:r>
          </a:p>
        </p:txBody>
      </p:sp>
      <p:pic>
        <p:nvPicPr>
          <p:cNvPr id="5" name="Picture 4" descr="A person in a suit and tie&#10;&#10;Description automatically generated">
            <a:extLst>
              <a:ext uri="{FF2B5EF4-FFF2-40B4-BE49-F238E27FC236}">
                <a16:creationId xmlns:a16="http://schemas.microsoft.com/office/drawing/2014/main" id="{B62D8742-A8AC-1990-A917-A11E468AC862}"/>
              </a:ext>
            </a:extLst>
          </p:cNvPr>
          <p:cNvPicPr>
            <a:picLocks noChangeAspect="1"/>
          </p:cNvPicPr>
          <p:nvPr/>
        </p:nvPicPr>
        <p:blipFill>
          <a:blip r:embed="rId2"/>
          <a:stretch>
            <a:fillRect/>
          </a:stretch>
        </p:blipFill>
        <p:spPr>
          <a:xfrm>
            <a:off x="7770812" y="457200"/>
            <a:ext cx="2262508" cy="2828135"/>
          </a:xfrm>
          <a:prstGeom prst="rect">
            <a:avLst/>
          </a:prstGeom>
        </p:spPr>
      </p:pic>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57200"/>
            <a:ext cx="10157354" cy="1905000"/>
          </a:xfrm>
        </p:spPr>
        <p:txBody>
          <a:bodyPr>
            <a:normAutofit/>
          </a:bodyPr>
          <a:lstStyle/>
          <a:p>
            <a:pPr algn="ctr"/>
            <a:r>
              <a:rPr lang="en-US" dirty="0"/>
              <a:t>Welcome to the </a:t>
            </a:r>
            <a:br>
              <a:rPr lang="en-US" dirty="0"/>
            </a:br>
            <a:r>
              <a:rPr lang="en-US" dirty="0"/>
              <a:t>Funeral Services Administration Program at SUNY Canton!</a:t>
            </a:r>
          </a:p>
        </p:txBody>
      </p:sp>
      <p:sp>
        <p:nvSpPr>
          <p:cNvPr id="3" name="Content Placeholder 2"/>
          <p:cNvSpPr>
            <a:spLocks noGrp="1"/>
          </p:cNvSpPr>
          <p:nvPr>
            <p:ph idx="1"/>
          </p:nvPr>
        </p:nvSpPr>
        <p:spPr>
          <a:xfrm>
            <a:off x="1015734" y="2671672"/>
            <a:ext cx="10565077" cy="3881527"/>
          </a:xfrm>
        </p:spPr>
        <p:txBody>
          <a:bodyPr>
            <a:normAutofit/>
          </a:bodyPr>
          <a:lstStyle/>
          <a:p>
            <a:r>
              <a:rPr lang="en-US" dirty="0"/>
              <a:t>Welcome Future Funeral Service Student.</a:t>
            </a:r>
          </a:p>
          <a:p>
            <a:r>
              <a:rPr lang="en-US" dirty="0"/>
              <a:t>The Goals for this Online Orientation:</a:t>
            </a:r>
          </a:p>
          <a:p>
            <a:pPr marL="457200" marR="0" indent="0">
              <a:lnSpc>
                <a:spcPct val="107000"/>
              </a:lnSpc>
              <a:spcBef>
                <a:spcPts val="0"/>
              </a:spcBef>
              <a:spcAft>
                <a:spcPts val="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1. Understand the time requirements and program expectations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09653" marR="0" indent="0">
              <a:lnSpc>
                <a:spcPct val="107000"/>
              </a:lnSpc>
              <a:spcBef>
                <a:spcPts val="0"/>
              </a:spcBef>
              <a:spcAft>
                <a:spcPts val="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2. Understand the challenges of Online Learning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09653" marR="0" indent="0">
              <a:lnSpc>
                <a:spcPct val="107000"/>
              </a:lnSpc>
              <a:spcBef>
                <a:spcPts val="0"/>
              </a:spcBef>
              <a:spcAft>
                <a:spcPts val="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3. The Program and Student Learning Outcomes that need to be achieved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09653" marR="0" indent="0">
              <a:lnSpc>
                <a:spcPct val="107000"/>
              </a:lnSpc>
              <a:spcBef>
                <a:spcPts val="0"/>
              </a:spcBef>
              <a:spcAft>
                <a:spcPts val="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4. The support services available for Online learners and finally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09653" marR="0" indent="0">
              <a:lnSpc>
                <a:spcPct val="107000"/>
              </a:lnSpc>
              <a:spcBef>
                <a:spcPts val="0"/>
              </a:spcBef>
              <a:spcAft>
                <a:spcPts val="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5. A brief introduction to student services.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SUNY Canton">
            <a:extLst>
              <a:ext uri="{FF2B5EF4-FFF2-40B4-BE49-F238E27FC236}">
                <a16:creationId xmlns:a16="http://schemas.microsoft.com/office/drawing/2014/main" id="{115F652D-1B24-3F2D-16E1-F3A375AB2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612" y="11897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NY Canton">
            <a:extLst>
              <a:ext uri="{FF2B5EF4-FFF2-40B4-BE49-F238E27FC236}">
                <a16:creationId xmlns:a16="http://schemas.microsoft.com/office/drawing/2014/main" id="{9316CE01-2A34-F11A-6616-396B4A208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212" y="118972"/>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75A4-159F-04A1-0F26-CB455F05D9D0}"/>
              </a:ext>
            </a:extLst>
          </p:cNvPr>
          <p:cNvSpPr>
            <a:spLocks noGrp="1"/>
          </p:cNvSpPr>
          <p:nvPr>
            <p:ph type="title"/>
          </p:nvPr>
        </p:nvSpPr>
        <p:spPr/>
        <p:txBody>
          <a:bodyPr/>
          <a:lstStyle/>
          <a:p>
            <a:r>
              <a:rPr lang="en-US" dirty="0"/>
              <a:t>Is the FSAD program </a:t>
            </a:r>
            <a:br>
              <a:rPr lang="en-US" dirty="0"/>
            </a:br>
            <a:r>
              <a:rPr lang="en-US" dirty="0"/>
              <a:t>an accredited program?</a:t>
            </a:r>
          </a:p>
        </p:txBody>
      </p:sp>
      <p:sp>
        <p:nvSpPr>
          <p:cNvPr id="3" name="Content Placeholder 2">
            <a:extLst>
              <a:ext uri="{FF2B5EF4-FFF2-40B4-BE49-F238E27FC236}">
                <a16:creationId xmlns:a16="http://schemas.microsoft.com/office/drawing/2014/main" id="{88BDA28B-60E1-CD13-0D0C-1BD1EE4CE54A}"/>
              </a:ext>
            </a:extLst>
          </p:cNvPr>
          <p:cNvSpPr>
            <a:spLocks noGrp="1"/>
          </p:cNvSpPr>
          <p:nvPr>
            <p:ph idx="1"/>
          </p:nvPr>
        </p:nvSpPr>
        <p:spPr>
          <a:xfrm>
            <a:off x="1117309" y="1701800"/>
            <a:ext cx="10157354" cy="5080000"/>
          </a:xfrm>
        </p:spPr>
        <p:txBody>
          <a:bodyPr>
            <a:normAutofit fontScale="92500"/>
          </a:bodyPr>
          <a:lstStyle/>
          <a:p>
            <a:pPr marL="0" indent="0">
              <a:buNone/>
            </a:pPr>
            <a:r>
              <a:rPr lang="en-US" dirty="0"/>
              <a:t>ACCREDITATION: </a:t>
            </a:r>
          </a:p>
          <a:p>
            <a:pPr marL="0" indent="0">
              <a:buNone/>
            </a:pPr>
            <a:r>
              <a:rPr lang="en-US" dirty="0"/>
              <a:t>The Funeral Services Administration program at the State University of New York (SUNY) at Canton, is an accredited program by the American Board of Funeral Service Education (ABFSE), 992 Mantua Pike, Suite 108, Woodbury Heights, NJ 08097; www.abfse.org; (816)233-3747. </a:t>
            </a:r>
          </a:p>
          <a:p>
            <a:pPr marL="0" indent="0">
              <a:buNone/>
            </a:pPr>
            <a:r>
              <a:rPr lang="en-US" dirty="0"/>
              <a:t>National Board Examination pass rates, graduation rates, and employment rates for this and other ABFSE-accredited programs are available at www.abfse.org. To request a printed copy of this program's pass rates, go to the office of the FSAD program Director, Cook 109 or by email at penepentd@canton.edu, or by telephone 315-386-7170.</a:t>
            </a:r>
          </a:p>
          <a:p>
            <a:pPr marL="0" indent="0">
              <a:buNone/>
            </a:pPr>
            <a:r>
              <a:rPr lang="en-US" dirty="0"/>
              <a:t>SUNY Canton is Accredited through the New York State Department of Education and Nationally Accredited by Middle States. </a:t>
            </a:r>
          </a:p>
        </p:txBody>
      </p:sp>
    </p:spTree>
    <p:extLst>
      <p:ext uri="{BB962C8B-B14F-4D97-AF65-F5344CB8AC3E}">
        <p14:creationId xmlns:p14="http://schemas.microsoft.com/office/powerpoint/2010/main" val="311123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FSAD Program</a:t>
            </a:r>
          </a:p>
        </p:txBody>
      </p:sp>
      <p:sp>
        <p:nvSpPr>
          <p:cNvPr id="3" name="Content Placeholder 2"/>
          <p:cNvSpPr>
            <a:spLocks noGrp="1"/>
          </p:cNvSpPr>
          <p:nvPr>
            <p:ph idx="1"/>
          </p:nvPr>
        </p:nvSpPr>
        <p:spPr>
          <a:xfrm>
            <a:off x="1117309" y="1701800"/>
            <a:ext cx="10157354" cy="4775200"/>
          </a:xfrm>
        </p:spPr>
        <p:txBody>
          <a:bodyPr>
            <a:normAutofit fontScale="92500" lnSpcReduction="10000"/>
          </a:bodyPr>
          <a:lstStyle/>
          <a:p>
            <a:r>
              <a:rPr lang="en-US" dirty="0"/>
              <a:t>The FSAD program at SUNY Canton is Bachelor of Technology degree in Funeral Services Administration and is open to new students, transfer students and funeral directors who have passed the National Board Examination and are licensed.</a:t>
            </a:r>
          </a:p>
          <a:p>
            <a:r>
              <a:rPr lang="en-US" dirty="0"/>
              <a:t>122 Credits are required to graduate from the program</a:t>
            </a:r>
          </a:p>
          <a:p>
            <a:r>
              <a:rPr lang="en-US" dirty="0"/>
              <a:t>Prior Higher Education credits are evaluated. Provide all transcripts to Admissions at the application process.</a:t>
            </a:r>
          </a:p>
          <a:p>
            <a:r>
              <a:rPr lang="en-US" dirty="0"/>
              <a:t>Modalities of delivery: On-Campus or Online (synchronous or asynchronous)</a:t>
            </a:r>
          </a:p>
          <a:p>
            <a:r>
              <a:rPr lang="en-US" dirty="0"/>
              <a:t>Asynchronous students are required to watch the class recordings within 24 hours from the scheduled lecture and submit coursework on or before the due dates.</a:t>
            </a: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 is</a:t>
            </a:r>
            <a:br>
              <a:rPr lang="en-US" dirty="0"/>
            </a:br>
            <a:r>
              <a:rPr lang="en-US" dirty="0"/>
              <a:t>the KEY to Online Success</a:t>
            </a:r>
          </a:p>
        </p:txBody>
      </p:sp>
      <p:sp>
        <p:nvSpPr>
          <p:cNvPr id="3" name="Content Placeholder 2"/>
          <p:cNvSpPr>
            <a:spLocks noGrp="1"/>
          </p:cNvSpPr>
          <p:nvPr>
            <p:ph idx="1"/>
          </p:nvPr>
        </p:nvSpPr>
        <p:spPr/>
        <p:txBody>
          <a:bodyPr>
            <a:normAutofit/>
          </a:bodyPr>
          <a:lstStyle/>
          <a:p>
            <a:r>
              <a:rPr lang="en-US" dirty="0"/>
              <a:t>For every 3-hour Online course, the student should plan to spend a minimum of 6 to 9 hours per week, in addition to watching the lectures, reading, studying, doing assignments and taking examinations.</a:t>
            </a:r>
          </a:p>
          <a:p>
            <a:r>
              <a:rPr lang="en-US" dirty="0"/>
              <a:t>Online students </a:t>
            </a:r>
            <a:r>
              <a:rPr lang="en-US" b="1" dirty="0"/>
              <a:t>MUST be affiliated with a funeral home </a:t>
            </a:r>
            <a:r>
              <a:rPr lang="en-US" dirty="0"/>
              <a:t>to do some FSAD course work.</a:t>
            </a:r>
          </a:p>
          <a:p>
            <a:r>
              <a:rPr lang="en-US" dirty="0"/>
              <a:t>Don’t over-extend yourself. </a:t>
            </a:r>
          </a:p>
          <a:p>
            <a:r>
              <a:rPr lang="en-US" dirty="0"/>
              <a:t>Plan when assignments and exams are due dates. </a:t>
            </a:r>
          </a:p>
          <a:p>
            <a:r>
              <a:rPr lang="en-US" dirty="0"/>
              <a:t>Studying time free from distractions</a:t>
            </a:r>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Information</a:t>
            </a:r>
            <a:endParaRPr lang="en-US" dirty="0"/>
          </a:p>
        </p:txBody>
      </p:sp>
      <p:sp>
        <p:nvSpPr>
          <p:cNvPr id="3" name="Content Placeholder 2"/>
          <p:cNvSpPr>
            <a:spLocks noGrp="1"/>
          </p:cNvSpPr>
          <p:nvPr>
            <p:ph idx="1"/>
          </p:nvPr>
        </p:nvSpPr>
        <p:spPr/>
        <p:txBody>
          <a:bodyPr/>
          <a:lstStyle/>
          <a:p>
            <a:r>
              <a:rPr lang="en-US" dirty="0"/>
              <a:t>There are set times for all classes. Either attend in real time or watch the recordings. </a:t>
            </a:r>
          </a:p>
          <a:p>
            <a:r>
              <a:rPr lang="en-US" dirty="0"/>
              <a:t>Asynchronous students must watch the recordings within 24 hours from when they were created.</a:t>
            </a:r>
          </a:p>
          <a:p>
            <a:r>
              <a:rPr lang="en-US" dirty="0"/>
              <a:t>Contact the instructor for clarification </a:t>
            </a:r>
          </a:p>
          <a:p>
            <a:r>
              <a:rPr lang="en-US" dirty="0"/>
              <a:t>Punctuality and Due Dates are </a:t>
            </a:r>
            <a:r>
              <a:rPr lang="en-US" b="1" dirty="0"/>
              <a:t>very important </a:t>
            </a:r>
            <a:r>
              <a:rPr lang="en-US" dirty="0"/>
              <a:t>in the FSAD Program</a:t>
            </a:r>
          </a:p>
          <a:p>
            <a:r>
              <a:rPr lang="en-US" dirty="0"/>
              <a:t>Getting behind in course requirements usually result in poor grades. </a:t>
            </a:r>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Participation</a:t>
            </a:r>
          </a:p>
        </p:txBody>
      </p:sp>
      <p:sp>
        <p:nvSpPr>
          <p:cNvPr id="3" name="Content Placeholder 2"/>
          <p:cNvSpPr>
            <a:spLocks noGrp="1"/>
          </p:cNvSpPr>
          <p:nvPr>
            <p:ph idx="1"/>
          </p:nvPr>
        </p:nvSpPr>
        <p:spPr/>
        <p:txBody>
          <a:bodyPr>
            <a:normAutofit fontScale="92500" lnSpcReduction="20000"/>
          </a:bodyPr>
          <a:lstStyle/>
          <a:p>
            <a:r>
              <a:rPr lang="en-US" dirty="0"/>
              <a:t>Online and On-Campus students will collaborate on some assignments in FSAD 225 Professional Funeral Practice, FSAD 245 Accounting and Technology for Funeral Services and FSAD 322 Funeral Home Management II</a:t>
            </a:r>
          </a:p>
          <a:p>
            <a:r>
              <a:rPr lang="en-US" dirty="0"/>
              <a:t>Use Proper Netiquette at all times</a:t>
            </a:r>
          </a:p>
          <a:p>
            <a:r>
              <a:rPr lang="en-US" dirty="0"/>
              <a:t>Be respectful.</a:t>
            </a:r>
          </a:p>
          <a:p>
            <a:pPr lvl="1"/>
            <a:r>
              <a:rPr lang="en-US" dirty="0"/>
              <a:t>Be responsible.</a:t>
            </a:r>
          </a:p>
          <a:p>
            <a:pPr lvl="1"/>
            <a:r>
              <a:rPr lang="en-US" dirty="0"/>
              <a:t>Follow directions.</a:t>
            </a:r>
          </a:p>
          <a:p>
            <a:pPr lvl="1"/>
            <a:r>
              <a:rPr lang="en-US" dirty="0"/>
              <a:t>Be punctual.</a:t>
            </a:r>
          </a:p>
          <a:p>
            <a:pPr lvl="1"/>
            <a:r>
              <a:rPr lang="en-US" dirty="0"/>
              <a:t>Be organized.</a:t>
            </a:r>
          </a:p>
          <a:p>
            <a:pPr lvl="1"/>
            <a:r>
              <a:rPr lang="en-US" dirty="0"/>
              <a:t>Be a self-starter.</a:t>
            </a:r>
          </a:p>
          <a:p>
            <a:pPr lvl="1"/>
            <a:r>
              <a:rPr lang="en-US" dirty="0"/>
              <a:t>Do your own work</a:t>
            </a:r>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9C1C-BBB1-5F3C-2019-680554C2CDC4}"/>
              </a:ext>
            </a:extLst>
          </p:cNvPr>
          <p:cNvSpPr>
            <a:spLocks noGrp="1"/>
          </p:cNvSpPr>
          <p:nvPr>
            <p:ph type="title"/>
          </p:nvPr>
        </p:nvSpPr>
        <p:spPr/>
        <p:txBody>
          <a:bodyPr/>
          <a:lstStyle/>
          <a:p>
            <a:r>
              <a:rPr lang="en-US" dirty="0"/>
              <a:t>Plagiarism </a:t>
            </a:r>
          </a:p>
        </p:txBody>
      </p:sp>
      <p:sp>
        <p:nvSpPr>
          <p:cNvPr id="3" name="Content Placeholder 2">
            <a:extLst>
              <a:ext uri="{FF2B5EF4-FFF2-40B4-BE49-F238E27FC236}">
                <a16:creationId xmlns:a16="http://schemas.microsoft.com/office/drawing/2014/main" id="{1814A2E8-6ED7-3B46-5FAA-72D3A3839BFD}"/>
              </a:ext>
            </a:extLst>
          </p:cNvPr>
          <p:cNvSpPr>
            <a:spLocks noGrp="1"/>
          </p:cNvSpPr>
          <p:nvPr>
            <p:ph idx="1"/>
          </p:nvPr>
        </p:nvSpPr>
        <p:spPr/>
        <p:txBody>
          <a:bodyPr/>
          <a:lstStyle/>
          <a:p>
            <a:r>
              <a:rPr lang="en-US" dirty="0"/>
              <a:t>Plagiarism will not be tolerated</a:t>
            </a:r>
          </a:p>
          <a:p>
            <a:r>
              <a:rPr lang="en-US" dirty="0"/>
              <a:t>Including copying other people’s work; </a:t>
            </a:r>
          </a:p>
          <a:p>
            <a:r>
              <a:rPr lang="en-US" dirty="0"/>
              <a:t>failure to properly cite (using APA 7 style) sources; </a:t>
            </a:r>
          </a:p>
          <a:p>
            <a:r>
              <a:rPr lang="en-US" dirty="0"/>
              <a:t>use of Artificial Intelligence (AI) to create papers or assignments;</a:t>
            </a:r>
          </a:p>
          <a:p>
            <a:r>
              <a:rPr lang="en-US" dirty="0"/>
              <a:t> using work previously submitted in another class without receiving permission from the instructor</a:t>
            </a:r>
          </a:p>
          <a:p>
            <a:endParaRPr lang="en-US" dirty="0"/>
          </a:p>
        </p:txBody>
      </p:sp>
    </p:spTree>
    <p:extLst>
      <p:ext uri="{BB962C8B-B14F-4D97-AF65-F5344CB8AC3E}">
        <p14:creationId xmlns:p14="http://schemas.microsoft.com/office/powerpoint/2010/main" val="363505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397000"/>
          </a:xfrm>
        </p:spPr>
        <p:txBody>
          <a:bodyPr anchor="b">
            <a:normAutofit/>
          </a:bodyPr>
          <a:lstStyle/>
          <a:p>
            <a:r>
              <a:rPr lang="en-US" dirty="0"/>
              <a:t>Classes that Require </a:t>
            </a:r>
            <a:br>
              <a:rPr lang="en-US" dirty="0"/>
            </a:br>
            <a:r>
              <a:rPr lang="en-US" dirty="0"/>
              <a:t>Funeral Home Practical Experience</a:t>
            </a:r>
          </a:p>
        </p:txBody>
      </p:sp>
      <p:sp>
        <p:nvSpPr>
          <p:cNvPr id="8" name="Text Placeholder 2">
            <a:extLst>
              <a:ext uri="{FF2B5EF4-FFF2-40B4-BE49-F238E27FC236}">
                <a16:creationId xmlns:a16="http://schemas.microsoft.com/office/drawing/2014/main" id="{A91FB44E-F0DA-B412-40DC-0A7788286030}"/>
              </a:ext>
            </a:extLst>
          </p:cNvPr>
          <p:cNvSpPr>
            <a:spLocks noGrp="1"/>
          </p:cNvSpPr>
          <p:nvPr>
            <p:ph type="body" idx="1"/>
          </p:nvPr>
        </p:nvSpPr>
        <p:spPr>
          <a:xfrm>
            <a:off x="1121372" y="1608836"/>
            <a:ext cx="4973041" cy="512064"/>
          </a:xfrm>
        </p:spPr>
        <p:txBody>
          <a:bodyPr/>
          <a:lstStyle/>
          <a:p>
            <a:r>
              <a:rPr lang="en-US" dirty="0"/>
              <a:t>Embalming</a:t>
            </a:r>
          </a:p>
        </p:txBody>
      </p:sp>
      <p:sp>
        <p:nvSpPr>
          <p:cNvPr id="3" name="Content Placeholder 2"/>
          <p:cNvSpPr>
            <a:spLocks noGrp="1"/>
          </p:cNvSpPr>
          <p:nvPr>
            <p:ph sz="half" idx="2"/>
          </p:nvPr>
        </p:nvSpPr>
        <p:spPr>
          <a:xfrm>
            <a:off x="1117309" y="2209800"/>
            <a:ext cx="4977104" cy="3962400"/>
          </a:xfrm>
        </p:spPr>
        <p:txBody>
          <a:bodyPr>
            <a:normAutofit fontScale="85000" lnSpcReduction="20000"/>
          </a:bodyPr>
          <a:lstStyle/>
          <a:p>
            <a:pPr marL="0" indent="0">
              <a:buNone/>
            </a:pPr>
            <a:r>
              <a:rPr lang="en-US" b="1" dirty="0"/>
              <a:t>FSAD 121- Analytical Embalming </a:t>
            </a:r>
            <a:r>
              <a:rPr lang="en-US" dirty="0"/>
              <a:t>(synchronous online, asynchronous online)</a:t>
            </a:r>
            <a:r>
              <a:rPr lang="en-US" b="1" dirty="0"/>
              <a:t> a. </a:t>
            </a:r>
            <a:r>
              <a:rPr lang="en-US" dirty="0"/>
              <a:t>Minimum of 5 </a:t>
            </a:r>
            <a:r>
              <a:rPr lang="en-US" dirty="0" err="1"/>
              <a:t>embalmings</a:t>
            </a:r>
            <a:r>
              <a:rPr lang="en-US" dirty="0"/>
              <a:t> in the funeral home are required (for lab portion) </a:t>
            </a:r>
          </a:p>
          <a:p>
            <a:pPr marL="0" indent="0">
              <a:buNone/>
            </a:pPr>
            <a:r>
              <a:rPr lang="en-US" b="1" dirty="0"/>
              <a:t>FSAD 211- Embalming and Aseptic Technique </a:t>
            </a:r>
            <a:r>
              <a:rPr lang="en-US" dirty="0"/>
              <a:t>(synchronous online, asynchronous online) </a:t>
            </a:r>
            <a:r>
              <a:rPr lang="en-US" b="1" dirty="0"/>
              <a:t>a. </a:t>
            </a:r>
            <a:r>
              <a:rPr lang="en-US" dirty="0"/>
              <a:t>Minimum of 5 </a:t>
            </a:r>
            <a:r>
              <a:rPr lang="en-US" dirty="0" err="1"/>
              <a:t>embalmings</a:t>
            </a:r>
            <a:r>
              <a:rPr lang="en-US" dirty="0"/>
              <a:t> in the funeral home are required (for lab portion)</a:t>
            </a:r>
          </a:p>
        </p:txBody>
      </p:sp>
      <p:sp>
        <p:nvSpPr>
          <p:cNvPr id="10" name="Text Placeholder 4">
            <a:extLst>
              <a:ext uri="{FF2B5EF4-FFF2-40B4-BE49-F238E27FC236}">
                <a16:creationId xmlns:a16="http://schemas.microsoft.com/office/drawing/2014/main" id="{61EE80BF-9DEF-13A8-2EDE-779FE209305E}"/>
              </a:ext>
            </a:extLst>
          </p:cNvPr>
          <p:cNvSpPr>
            <a:spLocks noGrp="1"/>
          </p:cNvSpPr>
          <p:nvPr>
            <p:ph type="body" sz="quarter" idx="3"/>
          </p:nvPr>
        </p:nvSpPr>
        <p:spPr>
          <a:xfrm>
            <a:off x="6301622" y="1608836"/>
            <a:ext cx="4973041" cy="512064"/>
          </a:xfrm>
        </p:spPr>
        <p:txBody>
          <a:bodyPr/>
          <a:lstStyle/>
          <a:p>
            <a:r>
              <a:rPr lang="en-US" dirty="0"/>
              <a:t>Funeral Experience</a:t>
            </a:r>
          </a:p>
        </p:txBody>
      </p:sp>
      <p:sp>
        <p:nvSpPr>
          <p:cNvPr id="12" name="Content Placeholder 5">
            <a:extLst>
              <a:ext uri="{FF2B5EF4-FFF2-40B4-BE49-F238E27FC236}">
                <a16:creationId xmlns:a16="http://schemas.microsoft.com/office/drawing/2014/main" id="{BA120B29-E58A-0CCE-59C5-20475D3DEA87}"/>
              </a:ext>
            </a:extLst>
          </p:cNvPr>
          <p:cNvSpPr>
            <a:spLocks noGrp="1"/>
          </p:cNvSpPr>
          <p:nvPr>
            <p:ph sz="quarter" idx="4"/>
          </p:nvPr>
        </p:nvSpPr>
        <p:spPr>
          <a:xfrm>
            <a:off x="6297559" y="2209800"/>
            <a:ext cx="4977104" cy="3962400"/>
          </a:xfrm>
        </p:spPr>
        <p:txBody>
          <a:bodyPr>
            <a:normAutofit fontScale="85000" lnSpcReduction="20000"/>
          </a:bodyPr>
          <a:lstStyle/>
          <a:p>
            <a:pPr marL="0" indent="0">
              <a:buNone/>
            </a:pPr>
            <a:r>
              <a:rPr lang="en-US" b="1" dirty="0"/>
              <a:t>FSAD 129- Clinical Practicum </a:t>
            </a:r>
            <a:r>
              <a:rPr lang="en-US" dirty="0"/>
              <a:t>(all modalities) </a:t>
            </a:r>
            <a:r>
              <a:rPr lang="en-US" b="1" dirty="0"/>
              <a:t>a. </a:t>
            </a:r>
            <a:r>
              <a:rPr lang="en-US" dirty="0"/>
              <a:t>Minimum of 5 </a:t>
            </a:r>
            <a:r>
              <a:rPr lang="en-US" dirty="0" err="1"/>
              <a:t>embalmings</a:t>
            </a:r>
            <a:r>
              <a:rPr lang="en-US" dirty="0"/>
              <a:t> in the funeral home are required </a:t>
            </a:r>
            <a:r>
              <a:rPr lang="en-US" b="1" dirty="0"/>
              <a:t>b. </a:t>
            </a:r>
            <a:r>
              <a:rPr lang="en-US" dirty="0"/>
              <a:t>Minimum of 5 funeral services are required </a:t>
            </a:r>
            <a:r>
              <a:rPr lang="en-US" b="1" dirty="0"/>
              <a:t>c. </a:t>
            </a:r>
            <a:r>
              <a:rPr lang="en-US" dirty="0"/>
              <a:t>Time logs are required  </a:t>
            </a:r>
          </a:p>
          <a:p>
            <a:pPr marL="0" indent="0">
              <a:buNone/>
            </a:pPr>
            <a:r>
              <a:rPr lang="en-US" b="1" dirty="0"/>
              <a:t>FSAD 440- Internship </a:t>
            </a:r>
            <a:r>
              <a:rPr lang="en-US" dirty="0"/>
              <a:t>(all modalities) </a:t>
            </a:r>
            <a:r>
              <a:rPr lang="en-US" b="1" dirty="0"/>
              <a:t>a. </a:t>
            </a:r>
            <a:r>
              <a:rPr lang="en-US" dirty="0"/>
              <a:t>Minimum of 10 </a:t>
            </a:r>
            <a:r>
              <a:rPr lang="en-US" dirty="0" err="1"/>
              <a:t>embalmings</a:t>
            </a:r>
            <a:r>
              <a:rPr lang="en-US" dirty="0"/>
              <a:t> in the funeral home are required </a:t>
            </a:r>
            <a:r>
              <a:rPr lang="en-US" b="1" dirty="0"/>
              <a:t>b. </a:t>
            </a:r>
            <a:r>
              <a:rPr lang="en-US" dirty="0"/>
              <a:t>Minimum of 10 funeral services are required </a:t>
            </a:r>
            <a:r>
              <a:rPr lang="en-US" b="1" dirty="0"/>
              <a:t>c. </a:t>
            </a:r>
            <a:r>
              <a:rPr lang="en-US" dirty="0"/>
              <a:t>Time logs are required </a:t>
            </a:r>
            <a:r>
              <a:rPr lang="en-US" b="1" dirty="0"/>
              <a:t>d. </a:t>
            </a:r>
            <a:r>
              <a:rPr lang="en-US" dirty="0"/>
              <a:t>Students will complete a project in the funeral home </a:t>
            </a:r>
            <a:r>
              <a:rPr lang="en-US" b="1" dirty="0"/>
              <a:t>e. </a:t>
            </a:r>
            <a:r>
              <a:rPr lang="en-US" dirty="0"/>
              <a:t>Students will write an obituary</a:t>
            </a:r>
          </a:p>
          <a:p>
            <a:pPr marL="0" indent="0">
              <a:buNone/>
            </a:pPr>
            <a:r>
              <a:rPr lang="en-US" sz="2000" b="1" dirty="0"/>
              <a:t>FSAD 307- Human Response to Death </a:t>
            </a:r>
            <a:r>
              <a:rPr lang="en-US" sz="2000" dirty="0"/>
              <a:t>(synchronous online, asynchronous online) </a:t>
            </a:r>
            <a:r>
              <a:rPr lang="en-US" sz="2000" b="1" dirty="0"/>
              <a:t>a. </a:t>
            </a:r>
            <a:r>
              <a:rPr lang="en-US" sz="2000" dirty="0"/>
              <a:t>Students will complete a checklist of tasks under supervision of a funeral director</a:t>
            </a:r>
            <a:endParaRPr lang="en-US" dirty="0"/>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160</TotalTime>
  <Words>1683</Words>
  <Application>Microsoft Office PowerPoint</Application>
  <PresentationFormat>Custom</PresentationFormat>
  <Paragraphs>111</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Times New Roman</vt:lpstr>
      <vt:lpstr>Class open house presentation</vt:lpstr>
      <vt:lpstr>Funeral Services Administration Program Online Learning Orientation </vt:lpstr>
      <vt:lpstr>Welcome to the  Funeral Services Administration Program at SUNY Canton!</vt:lpstr>
      <vt:lpstr>Is the FSAD program  an accredited program?</vt:lpstr>
      <vt:lpstr>About the FSAD Program</vt:lpstr>
      <vt:lpstr>Time Management is the KEY to Online Success</vt:lpstr>
      <vt:lpstr>Class Information</vt:lpstr>
      <vt:lpstr>Class Participation</vt:lpstr>
      <vt:lpstr>Plagiarism </vt:lpstr>
      <vt:lpstr>Classes that Require  Funeral Home Practical Experience</vt:lpstr>
      <vt:lpstr>Do I have to come to Campus?</vt:lpstr>
      <vt:lpstr>Student Learning Outcomes</vt:lpstr>
      <vt:lpstr>Program Learning Outcomes</vt:lpstr>
      <vt:lpstr>Computer Equipment Needed</vt:lpstr>
      <vt:lpstr>Computer Equipment Needed</vt:lpstr>
      <vt:lpstr>Support Services for Online Services</vt:lpstr>
      <vt:lpstr>The Faculty At SUNY Canton</vt:lpstr>
      <vt:lpstr>Further Questions  about the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Funeral Services Administration Program Online Learning Orientation </dc:title>
  <dc:creator>David Penepent</dc:creator>
  <cp:lastModifiedBy>David Penepent</cp:lastModifiedBy>
  <cp:revision>1</cp:revision>
  <dcterms:created xsi:type="dcterms:W3CDTF">2024-02-26T16:21:15Z</dcterms:created>
  <dcterms:modified xsi:type="dcterms:W3CDTF">2024-02-26T19:01:22Z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