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59" r:id="rId2"/>
    <p:sldId id="550" r:id="rId3"/>
    <p:sldId id="715" r:id="rId4"/>
    <p:sldId id="818" r:id="rId5"/>
    <p:sldId id="819" r:id="rId6"/>
    <p:sldId id="820" r:id="rId7"/>
    <p:sldId id="829" r:id="rId8"/>
    <p:sldId id="830" r:id="rId9"/>
    <p:sldId id="831" r:id="rId10"/>
    <p:sldId id="842" r:id="rId11"/>
    <p:sldId id="843" r:id="rId12"/>
    <p:sldId id="844" r:id="rId13"/>
    <p:sldId id="845" r:id="rId14"/>
    <p:sldId id="824" r:id="rId15"/>
    <p:sldId id="825" r:id="rId16"/>
    <p:sldId id="826" r:id="rId17"/>
    <p:sldId id="827" r:id="rId18"/>
    <p:sldId id="828" r:id="rId19"/>
    <p:sldId id="833" r:id="rId20"/>
    <p:sldId id="832" r:id="rId21"/>
    <p:sldId id="834" r:id="rId22"/>
    <p:sldId id="835" r:id="rId23"/>
    <p:sldId id="836" r:id="rId24"/>
    <p:sldId id="837" r:id="rId25"/>
    <p:sldId id="838" r:id="rId26"/>
    <p:sldId id="839" r:id="rId27"/>
    <p:sldId id="840" r:id="rId28"/>
    <p:sldId id="841" r:id="rId29"/>
    <p:sldId id="854" r:id="rId30"/>
    <p:sldId id="855" r:id="rId3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4B379E-FFEE-471B-8A12-960E5EACA992}">
          <p14:sldIdLst>
            <p14:sldId id="459"/>
            <p14:sldId id="550"/>
            <p14:sldId id="715"/>
            <p14:sldId id="818"/>
            <p14:sldId id="819"/>
            <p14:sldId id="820"/>
            <p14:sldId id="829"/>
            <p14:sldId id="830"/>
            <p14:sldId id="831"/>
            <p14:sldId id="842"/>
            <p14:sldId id="843"/>
            <p14:sldId id="844"/>
            <p14:sldId id="845"/>
            <p14:sldId id="824"/>
            <p14:sldId id="825"/>
            <p14:sldId id="826"/>
            <p14:sldId id="827"/>
            <p14:sldId id="828"/>
            <p14:sldId id="833"/>
            <p14:sldId id="832"/>
            <p14:sldId id="834"/>
            <p14:sldId id="835"/>
            <p14:sldId id="836"/>
            <p14:sldId id="837"/>
            <p14:sldId id="838"/>
            <p14:sldId id="839"/>
            <p14:sldId id="840"/>
            <p14:sldId id="841"/>
            <p14:sldId id="854"/>
            <p14:sldId id="855"/>
          </p14:sldIdLst>
        </p14:section>
        <p14:section name="Untitled Section" id="{F1618159-542B-4AF0-8FB3-CB5A74D2D8F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anese, Angela" initials="AA" lastIdx="13" clrIdx="0">
    <p:extLst>
      <p:ext uri="{19B8F6BF-5375-455C-9EA6-DF929625EA0E}">
        <p15:presenceInfo xmlns:p15="http://schemas.microsoft.com/office/powerpoint/2012/main" userId="S-1-5-21-2028020263-1110531401-1417889603-37988" providerId="AD"/>
      </p:ext>
    </p:extLst>
  </p:cmAuthor>
  <p:cmAuthor id="2" name="Sager, Josh" initials="SJ" lastIdx="2" clrIdx="1">
    <p:extLst>
      <p:ext uri="{19B8F6BF-5375-455C-9EA6-DF929625EA0E}">
        <p15:presenceInfo xmlns:p15="http://schemas.microsoft.com/office/powerpoint/2012/main" userId="S-1-5-21-2028020263-1110531401-1417889603-32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5" autoAdjust="0"/>
    <p:restoredTop sz="94947" autoAdjust="0"/>
  </p:normalViewPr>
  <p:slideViewPr>
    <p:cSldViewPr snapToGrid="0" snapToObjects="1">
      <p:cViewPr varScale="1">
        <p:scale>
          <a:sx n="83" d="100"/>
          <a:sy n="83" d="100"/>
        </p:scale>
        <p:origin x="230" y="67"/>
      </p:cViewPr>
      <p:guideLst>
        <p:guide orient="horz" pos="1620"/>
        <p:guide pos="2880"/>
      </p:guideLst>
    </p:cSldViewPr>
  </p:slideViewPr>
  <p:notesTextViewPr>
    <p:cViewPr>
      <p:scale>
        <a:sx n="3" d="2"/>
        <a:sy n="3" d="2"/>
      </p:scale>
      <p:origin x="0" y="0"/>
    </p:cViewPr>
  </p:notesTextViewPr>
  <p:sorterViewPr>
    <p:cViewPr>
      <p:scale>
        <a:sx n="100" d="100"/>
        <a:sy n="100" d="100"/>
      </p:scale>
      <p:origin x="0" y="-6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11/14/2016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dirty="0"/>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11/14/2016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dirty="0"/>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dirty="0"/>
          </a:p>
        </p:txBody>
      </p:sp>
    </p:spTree>
    <p:extLst>
      <p:ext uri="{BB962C8B-B14F-4D97-AF65-F5344CB8AC3E}">
        <p14:creationId xmlns:p14="http://schemas.microsoft.com/office/powerpoint/2010/main" val="159374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5532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9287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4435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2313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5929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40298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3946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8516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1211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7947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7292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675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2343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43835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2668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5530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39913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6225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3702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13475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007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00445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6766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5860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4507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5149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5189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3634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3654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B986A-A9A6-4648-9213-F5C9AD13211D}" type="datetime1">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0DDD-13B8-41DC-BB42-31471C1BAEED}" type="datetime1">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90A7-C504-4952-877D-59C1584716A1}" type="datetime1">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5779E-6045-42EC-90A1-DD603F7A70A7}" type="datetime1">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5991D-60E8-4632-A635-D2C13065F1C5}" type="datetime1">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AAAD2-130C-4FB2-BB13-7A4BC9940155}" type="datetime1">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4257E-12D6-4517-BE1E-2135EEA9D3E7}" type="datetime1">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41546-98EC-4CDD-8400-62E076550055}" type="datetime1">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5A589-C8E3-4F95-9E56-EFB7F03D0A32}" type="datetime1">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FC454-53C8-43CD-85D5-442F7E167C68}" type="datetime1">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0D442-AF13-43AA-91B4-37A2ED9E46D4}" type="datetime1">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210EAA-89EF-4B18-8248-CC690DF2FBFB}" type="datetime1">
              <a:rPr lang="en-US" smtClean="0"/>
              <a:t>11/14/2016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suny.edu/hrportal"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mailto:payroll@canton.edu"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sp>
        <p:nvSpPr>
          <p:cNvPr id="6" name="Rectangle 5"/>
          <p:cNvSpPr/>
          <p:nvPr/>
        </p:nvSpPr>
        <p:spPr>
          <a:xfrm>
            <a:off x="2" y="4270128"/>
            <a:ext cx="5833531" cy="646331"/>
          </a:xfrm>
          <a:prstGeom prst="rect">
            <a:avLst/>
          </a:prstGeom>
        </p:spPr>
        <p:txBody>
          <a:bodyPr wrap="square" anchor="ctr" anchorCtr="0">
            <a:spAutoFit/>
          </a:bodyPr>
          <a:lstStyle/>
          <a:p>
            <a:r>
              <a:rPr lang="en-US" dirty="0" smtClean="0">
                <a:solidFill>
                  <a:schemeClr val="bg1"/>
                </a:solidFill>
                <a:latin typeface="Arial" pitchFamily="34" charset="0"/>
                <a:cs typeface="Arial" pitchFamily="34" charset="0"/>
              </a:rPr>
              <a:t>November </a:t>
            </a:r>
            <a:r>
              <a:rPr lang="en-US" dirty="0" smtClean="0">
                <a:solidFill>
                  <a:schemeClr val="bg1"/>
                </a:solidFill>
                <a:latin typeface="Arial" pitchFamily="34" charset="0"/>
                <a:cs typeface="Arial" pitchFamily="34" charset="0"/>
              </a:rPr>
              <a:t>2016</a:t>
            </a:r>
          </a:p>
          <a:p>
            <a:endParaRPr lang="en-US" dirty="0" smtClean="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1" y="2008508"/>
            <a:ext cx="6438902" cy="1015663"/>
          </a:xfrm>
          <a:prstGeom prst="rect">
            <a:avLst/>
          </a:prstGeom>
        </p:spPr>
        <p:txBody>
          <a:bodyPr wrap="square">
            <a:spAutoFit/>
          </a:bodyPr>
          <a:lstStyle/>
          <a:p>
            <a:r>
              <a:rPr lang="en-US" sz="3200" b="1" dirty="0">
                <a:solidFill>
                  <a:schemeClr val="bg1"/>
                </a:solidFill>
                <a:latin typeface="Arial" panose="020B0604020202020204" pitchFamily="34" charset="0"/>
                <a:cs typeface="Arial" panose="020B0604020202020204" pitchFamily="34" charset="0"/>
              </a:rPr>
              <a:t>NYS Payroll </a:t>
            </a:r>
            <a:r>
              <a:rPr lang="en-US" sz="3200" b="1" dirty="0" smtClean="0">
                <a:solidFill>
                  <a:schemeClr val="bg1"/>
                </a:solidFill>
                <a:latin typeface="Arial" panose="020B0604020202020204" pitchFamily="34" charset="0"/>
                <a:cs typeface="Arial" panose="020B0604020202020204" pitchFamily="34" charset="0"/>
              </a:rPr>
              <a:t>Online Self </a:t>
            </a:r>
            <a:r>
              <a:rPr lang="en-US" sz="3200" b="1" dirty="0">
                <a:solidFill>
                  <a:schemeClr val="bg1"/>
                </a:solidFill>
                <a:latin typeface="Arial" panose="020B0604020202020204" pitchFamily="34" charset="0"/>
                <a:cs typeface="Arial" panose="020B0604020202020204" pitchFamily="34" charset="0"/>
              </a:rPr>
              <a:t>Service</a:t>
            </a:r>
          </a:p>
          <a:p>
            <a:endParaRPr lang="en-US" sz="2800" b="1" spc="-15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A532C2C6-8DCD-1142-B89F-4C5A1BF6A314}" type="slidenum">
              <a:rPr lang="en-US" smtClean="0"/>
              <a:pPr/>
              <a:t>1</a:t>
            </a:fld>
            <a:endParaRPr lang="en-US" dirty="0"/>
          </a:p>
        </p:txBody>
      </p:sp>
    </p:spTree>
    <p:extLst>
      <p:ext uri="{BB962C8B-B14F-4D97-AF65-F5344CB8AC3E}">
        <p14:creationId xmlns:p14="http://schemas.microsoft.com/office/powerpoint/2010/main" val="115354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Print and Save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10</a:t>
            </a:fld>
            <a:endParaRPr lang="en-US" dirty="0">
              <a:solidFill>
                <a:prstClr val="black">
                  <a:tint val="75000"/>
                </a:prstClr>
              </a:solidFill>
            </a:endParaRPr>
          </a:p>
        </p:txBody>
      </p:sp>
      <p:sp>
        <p:nvSpPr>
          <p:cNvPr id="3" name="Rectangle 2"/>
          <p:cNvSpPr/>
          <p:nvPr/>
        </p:nvSpPr>
        <p:spPr>
          <a:xfrm>
            <a:off x="403731" y="1084447"/>
            <a:ext cx="8417217"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NYS Payroll Online makes it easy to view and print your W-2 form for the current year and prior years. You will need Adobe Reader to view your W-2 in NYS Payroll Online.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Select View W-2 from the left menu.</a:t>
            </a:r>
          </a:p>
        </p:txBody>
      </p:sp>
      <p:pic>
        <p:nvPicPr>
          <p:cNvPr id="13" name="Content Placeholder 5"/>
          <p:cNvPicPr>
            <a:picLocks noChangeAspect="1"/>
          </p:cNvPicPr>
          <p:nvPr/>
        </p:nvPicPr>
        <p:blipFill>
          <a:blip r:embed="rId5"/>
          <a:stretch>
            <a:fillRect/>
          </a:stretch>
        </p:blipFill>
        <p:spPr>
          <a:xfrm>
            <a:off x="614418" y="1838562"/>
            <a:ext cx="7279948" cy="3195239"/>
          </a:xfrm>
          <a:prstGeom prst="rect">
            <a:avLst/>
          </a:prstGeom>
        </p:spPr>
      </p:pic>
      <p:sp>
        <p:nvSpPr>
          <p:cNvPr id="9" name="Right Arrow 8"/>
          <p:cNvSpPr/>
          <p:nvPr/>
        </p:nvSpPr>
        <p:spPr>
          <a:xfrm>
            <a:off x="230382" y="3265914"/>
            <a:ext cx="34669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1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11</a:t>
            </a:fld>
            <a:endParaRPr lang="en-US" dirty="0">
              <a:solidFill>
                <a:prstClr val="black">
                  <a:tint val="75000"/>
                </a:prstClr>
              </a:solidFill>
            </a:endParaRPr>
          </a:p>
        </p:txBody>
      </p:sp>
      <p:sp>
        <p:nvSpPr>
          <p:cNvPr id="4" name="Rectangle 3"/>
          <p:cNvSpPr/>
          <p:nvPr/>
        </p:nvSpPr>
        <p:spPr>
          <a:xfrm>
            <a:off x="139491" y="946521"/>
            <a:ext cx="8758989" cy="209288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The View W-2page displays the following items for each W-2 listed:</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Tax Year</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W-2 Reporting Company</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Tax Form ID</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Issue Date</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Year End Form </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Filing Instructions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Click Year End Form to view the W-2 for the selected year. Your W-2 will open as a PDF document in a new browser window.</a:t>
            </a:r>
          </a:p>
          <a:p>
            <a:r>
              <a:rPr lang="en-US" sz="1000" dirty="0">
                <a:solidFill>
                  <a:srgbClr val="C00000"/>
                </a:solidFill>
                <a:latin typeface="Arial" panose="020B0604020202020204" pitchFamily="34" charset="0"/>
                <a:cs typeface="Arial" panose="020B0604020202020204" pitchFamily="34" charset="0"/>
              </a:rPr>
              <a:t>NOTES: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Please note that the View W-2 page currently shows only W-2 forms.  Any amended W-2c forms (corrected W-2s) issued after the W-2 will not be included in this list.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If you are using Internet Explorer, a new browser window will open and ask you if you want to Open or Save your pay statement. Click Open and it will open as an Adobe PDF document in a separate window.</a:t>
            </a:r>
          </a:p>
        </p:txBody>
      </p:sp>
      <p:pic>
        <p:nvPicPr>
          <p:cNvPr id="14" name="Picture 2" descr="C:\Users\vumbacti\AppData\Local\Temp\SNAGHTML26e24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74" y="2988933"/>
            <a:ext cx="6355631" cy="14868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9491" y="4552995"/>
            <a:ext cx="8758989" cy="400110"/>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Close the Adobe PDF window when finished viewing your W-2. Your W-2 will remain open until you close this window, even if you log out or are timed out of NYS Payroll Online.</a:t>
            </a:r>
          </a:p>
        </p:txBody>
      </p:sp>
    </p:spTree>
    <p:extLst>
      <p:ext uri="{BB962C8B-B14F-4D97-AF65-F5344CB8AC3E}">
        <p14:creationId xmlns:p14="http://schemas.microsoft.com/office/powerpoint/2010/main" val="77061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Print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12</a:t>
            </a:fld>
            <a:endParaRPr lang="en-US" dirty="0">
              <a:solidFill>
                <a:prstClr val="black">
                  <a:tint val="75000"/>
                </a:prstClr>
              </a:solidFill>
            </a:endParaRPr>
          </a:p>
        </p:txBody>
      </p:sp>
      <p:sp>
        <p:nvSpPr>
          <p:cNvPr id="3" name="Rectangle 2"/>
          <p:cNvSpPr/>
          <p:nvPr/>
        </p:nvSpPr>
        <p:spPr>
          <a:xfrm>
            <a:off x="570641" y="1286783"/>
            <a:ext cx="8116159" cy="1969770"/>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Print Your W-2 in Internet Explorer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File &gt; Print and follow the prompts,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Move the mouse to the bottom of the window , select the Printer icon from the pop-up tool bar, and follow the prompts.</a:t>
            </a:r>
          </a:p>
          <a:p>
            <a:pPr marL="400050" lvl="1" indent="0">
              <a:buNone/>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Print Your W-2 in Google Chrome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Menu &gt; Print 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the Printer icon from the tool bar at the top of the window and follow the prompts.</a:t>
            </a:r>
          </a:p>
        </p:txBody>
      </p:sp>
    </p:spTree>
    <p:extLst>
      <p:ext uri="{BB962C8B-B14F-4D97-AF65-F5344CB8AC3E}">
        <p14:creationId xmlns:p14="http://schemas.microsoft.com/office/powerpoint/2010/main" val="393185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Save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13</a:t>
            </a:fld>
            <a:endParaRPr lang="en-US" dirty="0">
              <a:solidFill>
                <a:prstClr val="black">
                  <a:tint val="75000"/>
                </a:prstClr>
              </a:solidFill>
            </a:endParaRPr>
          </a:p>
        </p:txBody>
      </p:sp>
      <p:sp>
        <p:nvSpPr>
          <p:cNvPr id="4" name="Rectangle 3"/>
          <p:cNvSpPr/>
          <p:nvPr/>
        </p:nvSpPr>
        <p:spPr>
          <a:xfrm>
            <a:off x="446887" y="1052231"/>
            <a:ext cx="8401480" cy="246221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Save Your W-2 in Internet Explorer </a:t>
            </a:r>
          </a:p>
          <a:p>
            <a:r>
              <a:rPr lang="en-US" dirty="0"/>
              <a:t>There are two available options: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File &gt; Print 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Move the mouse to the bottom of the window, select the Diskette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icon from the pop-up tool bar, and follow the prompts.</a:t>
            </a:r>
          </a:p>
          <a:p>
            <a:endParaRPr lang="en-US" sz="2000" b="1" dirty="0"/>
          </a:p>
          <a:p>
            <a:r>
              <a:rPr lang="en-US" sz="1600" b="1" dirty="0">
                <a:latin typeface="Arial" panose="020B0604020202020204" pitchFamily="34" charset="0"/>
                <a:cs typeface="Arial" panose="020B0604020202020204" pitchFamily="34" charset="0"/>
              </a:rPr>
              <a:t>Save Your W-2 in Google Chrome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two available options.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Right click, select Save as...and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the Download icon from the tool bar at the top of the window and follow the prompts.</a:t>
            </a:r>
          </a:p>
        </p:txBody>
      </p:sp>
    </p:spTree>
    <p:extLst>
      <p:ext uri="{BB962C8B-B14F-4D97-AF65-F5344CB8AC3E}">
        <p14:creationId xmlns:p14="http://schemas.microsoft.com/office/powerpoint/2010/main" val="2447021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7"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Direct Deposit Account(s</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3"/>
          <p:cNvSpPr/>
          <p:nvPr/>
        </p:nvSpPr>
        <p:spPr>
          <a:xfrm>
            <a:off x="165947" y="1121506"/>
            <a:ext cx="8805333"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Select View Direct Deposit Account(s) from the left hand side menu.</a:t>
            </a:r>
          </a:p>
        </p:txBody>
      </p:sp>
      <p:pic>
        <p:nvPicPr>
          <p:cNvPr id="13" name="Content Placeholder 5"/>
          <p:cNvPicPr>
            <a:picLocks noChangeAspect="1"/>
          </p:cNvPicPr>
          <p:nvPr/>
        </p:nvPicPr>
        <p:blipFill>
          <a:blip r:embed="rId5"/>
          <a:stretch>
            <a:fillRect/>
          </a:stretch>
        </p:blipFill>
        <p:spPr>
          <a:xfrm>
            <a:off x="716287" y="1434545"/>
            <a:ext cx="6888480" cy="3606562"/>
          </a:xfrm>
          <a:prstGeom prst="rect">
            <a:avLst/>
          </a:prstGeom>
        </p:spPr>
      </p:pic>
      <p:sp>
        <p:nvSpPr>
          <p:cNvPr id="9" name="Right Arrow 8"/>
          <p:cNvSpPr/>
          <p:nvPr/>
        </p:nvSpPr>
        <p:spPr>
          <a:xfrm>
            <a:off x="165947" y="2375951"/>
            <a:ext cx="51950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974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1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15</a:t>
            </a:fld>
            <a:endParaRPr lang="en-US" dirty="0">
              <a:solidFill>
                <a:prstClr val="black">
                  <a:tint val="75000"/>
                </a:prstClr>
              </a:solidFill>
            </a:endParaRPr>
          </a:p>
        </p:txBody>
      </p:sp>
      <p:sp>
        <p:nvSpPr>
          <p:cNvPr id="3" name="Rectangle 2"/>
          <p:cNvSpPr/>
          <p:nvPr/>
        </p:nvSpPr>
        <p:spPr>
          <a:xfrm>
            <a:off x="165947" y="1072545"/>
            <a:ext cx="8805333"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If you work in more than one State agency, you will be asked to select which agency you would like to view the direct deposit information </a:t>
            </a: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then select the Job Title on the Select Job Title page to open the Direct Deposit page.</a:t>
            </a:r>
          </a:p>
        </p:txBody>
      </p:sp>
      <p:pic>
        <p:nvPicPr>
          <p:cNvPr id="14" name="Picture 2" descr="C:\Users\vumbacti\AppData\Local\Temp\SNAGHTML20e8521.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40331" y="2057733"/>
            <a:ext cx="5953912" cy="27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84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1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16</a:t>
            </a:fld>
            <a:endParaRPr lang="en-US" dirty="0">
              <a:solidFill>
                <a:prstClr val="black">
                  <a:tint val="75000"/>
                </a:prstClr>
              </a:solidFill>
            </a:endParaRPr>
          </a:p>
        </p:txBody>
      </p:sp>
      <p:sp>
        <p:nvSpPr>
          <p:cNvPr id="4" name="Rectangle 3"/>
          <p:cNvSpPr/>
          <p:nvPr/>
        </p:nvSpPr>
        <p:spPr>
          <a:xfrm>
            <a:off x="165947" y="980055"/>
            <a:ext cx="8732533"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If you are not currently enrolled in direct deposit and have no banking information on file, you will receive the message below instead of seeing the Direct Deposit page.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Included on this page is a link to download the direct deposit form. If you want to participate in direct deposit, complete this form and bring it to your payroll office to set up direct deposit for your paychecks.</a:t>
            </a:r>
          </a:p>
        </p:txBody>
      </p:sp>
      <p:pic>
        <p:nvPicPr>
          <p:cNvPr id="13" name="Picture 4" descr="C:\Users\vumbacti\AppData\Local\Temp\SNAGHTML2141a8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668" y="2305761"/>
            <a:ext cx="5555152" cy="230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84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17</a:t>
            </a:fld>
            <a:endParaRPr lang="en-US" dirty="0">
              <a:solidFill>
                <a:prstClr val="black">
                  <a:tint val="75000"/>
                </a:prstClr>
              </a:solidFill>
            </a:endParaRPr>
          </a:p>
        </p:txBody>
      </p:sp>
      <p:sp>
        <p:nvSpPr>
          <p:cNvPr id="3" name="Rectangle 2"/>
          <p:cNvSpPr/>
          <p:nvPr/>
        </p:nvSpPr>
        <p:spPr>
          <a:xfrm>
            <a:off x="307480" y="1140471"/>
            <a:ext cx="86097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If you are enrolled in direct deposit, you can see detailed information about all of your current direct deposit accounts on the Direct Deposit page.</a:t>
            </a:r>
          </a:p>
        </p:txBody>
      </p:sp>
      <p:pic>
        <p:nvPicPr>
          <p:cNvPr id="14" name="Picture 2" descr="C:\Users\vumbacti\AppData\Local\Temp\SNAGHTML2189c7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09" y="1961581"/>
            <a:ext cx="7411959" cy="256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9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18</a:t>
            </a:fld>
            <a:endParaRPr lang="en-US" dirty="0">
              <a:solidFill>
                <a:prstClr val="black">
                  <a:tint val="75000"/>
                </a:prstClr>
              </a:solidFill>
            </a:endParaRPr>
          </a:p>
        </p:txBody>
      </p:sp>
      <p:sp>
        <p:nvSpPr>
          <p:cNvPr id="4" name="Rectangle 3"/>
          <p:cNvSpPr/>
          <p:nvPr/>
        </p:nvSpPr>
        <p:spPr>
          <a:xfrm>
            <a:off x="80682" y="991122"/>
            <a:ext cx="9063318" cy="1908215"/>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Deposit Order indicates the priority that your net pay will be deposited into multiple accounts. Deposit Order allows only values in increments of 100 with an end value of 999.</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Example:</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Deposit Order 100 = First Account Processed </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Deposit Order 999 = Last Account Processed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on the ? icon to view additional information about the Direct Deposit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Return to NYS Payroll Online to return to the NYS Payroll Online Homepage.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Return to Select Job Title to select a different Job Title on the Select Job Title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Update Pay Statement Print Option to update your preference to go paperless and opt out of receiving a printed copy of your direct deposit pay statement. Further information about going paperless and opting out of receiving a printed copy of your direct deposit pay statement, can be found in the NYS Payroll Online Update Pay Statement Option job aid.</a:t>
            </a:r>
          </a:p>
        </p:txBody>
      </p:sp>
      <p:pic>
        <p:nvPicPr>
          <p:cNvPr id="13" name="Picture 4" descr="C:\Users\vumbacti\AppData\Local\Temp\SNAGHTML2224f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473" y="2899338"/>
            <a:ext cx="6317527" cy="214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19</a:t>
            </a:fld>
            <a:endParaRPr lang="en-US" dirty="0">
              <a:solidFill>
                <a:prstClr val="black">
                  <a:tint val="75000"/>
                </a:prstClr>
              </a:solidFill>
            </a:endParaRPr>
          </a:p>
        </p:txBody>
      </p:sp>
      <p:sp>
        <p:nvSpPr>
          <p:cNvPr id="3" name="Rectangle 2"/>
          <p:cNvSpPr/>
          <p:nvPr/>
        </p:nvSpPr>
        <p:spPr>
          <a:xfrm>
            <a:off x="419386" y="1093328"/>
            <a:ext cx="8126473"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Select Update Tax Withholding from the left menu. </a:t>
            </a:r>
          </a:p>
        </p:txBody>
      </p:sp>
      <p:pic>
        <p:nvPicPr>
          <p:cNvPr id="13" name="Content Placeholder 5"/>
          <p:cNvPicPr>
            <a:picLocks noChangeAspect="1"/>
          </p:cNvPicPr>
          <p:nvPr/>
        </p:nvPicPr>
        <p:blipFill>
          <a:blip r:embed="rId5"/>
          <a:stretch>
            <a:fillRect/>
          </a:stretch>
        </p:blipFill>
        <p:spPr>
          <a:xfrm>
            <a:off x="560328" y="1567540"/>
            <a:ext cx="7373639" cy="3382596"/>
          </a:xfrm>
          <a:prstGeom prst="rect">
            <a:avLst/>
          </a:prstGeom>
        </p:spPr>
      </p:pic>
      <p:sp>
        <p:nvSpPr>
          <p:cNvPr id="11" name="Right Arrow 10"/>
          <p:cNvSpPr/>
          <p:nvPr/>
        </p:nvSpPr>
        <p:spPr>
          <a:xfrm>
            <a:off x="97560" y="2889229"/>
            <a:ext cx="46276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91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3" y="233394"/>
            <a:ext cx="9063318" cy="87899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smtClean="0"/>
          </a:p>
          <a:p>
            <a:pPr algn="r"/>
            <a:endParaRPr lang="en-US" sz="3200" dirty="0"/>
          </a:p>
          <a:p>
            <a:pPr algn="r"/>
            <a:r>
              <a:rPr lang="en-US" sz="3200" dirty="0" smtClean="0">
                <a:latin typeface="Arial" panose="020B0604020202020204" pitchFamily="34" charset="0"/>
                <a:cs typeface="Arial" panose="020B0604020202020204" pitchFamily="34" charset="0"/>
              </a:rPr>
              <a:t>NYS </a:t>
            </a:r>
            <a:r>
              <a:rPr lang="en-US" sz="3200" dirty="0">
                <a:latin typeface="Arial" panose="020B0604020202020204" pitchFamily="34" charset="0"/>
                <a:cs typeface="Arial" panose="020B0604020202020204" pitchFamily="34" charset="0"/>
              </a:rPr>
              <a:t>Payroll Online </a:t>
            </a:r>
            <a:r>
              <a:rPr lang="en-US" sz="3200" dirty="0" smtClean="0">
                <a:latin typeface="Arial" panose="020B0604020202020204" pitchFamily="34" charset="0"/>
                <a:cs typeface="Arial" panose="020B0604020202020204" pitchFamily="34" charset="0"/>
              </a:rPr>
              <a:t>Phases</a:t>
            </a:r>
            <a:r>
              <a:rPr lang="en-US" sz="3200" dirty="0"/>
              <a:t/>
            </a:r>
            <a:br>
              <a:rPr lang="en-US" sz="3200" dirty="0"/>
            </a:br>
            <a:r>
              <a:rPr lang="en-US" sz="3200" dirty="0"/>
              <a:t/>
            </a:r>
            <a:br>
              <a:rPr lang="en-US" sz="3200" dirty="0"/>
            </a:br>
            <a:endParaRPr lang="en-US" sz="30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a:t>
            </a:fld>
            <a:endParaRPr lang="en-US" dirty="0">
              <a:solidFill>
                <a:prstClr val="black">
                  <a:tint val="75000"/>
                </a:prstClr>
              </a:solidFill>
            </a:endParaRPr>
          </a:p>
        </p:txBody>
      </p:sp>
      <p:sp>
        <p:nvSpPr>
          <p:cNvPr id="16" name="Content Placeholder 15"/>
          <p:cNvSpPr>
            <a:spLocks noGrp="1"/>
          </p:cNvSpPr>
          <p:nvPr>
            <p:ph sz="half" idx="4294967295"/>
          </p:nvPr>
        </p:nvSpPr>
        <p:spPr>
          <a:xfrm>
            <a:off x="0" y="1200150"/>
            <a:ext cx="4038600" cy="3394075"/>
          </a:xfrm>
        </p:spPr>
        <p:txBody>
          <a:bodyPr>
            <a:normAutofit/>
          </a:bodyPr>
          <a:lstStyle/>
          <a:p>
            <a:pPr marL="0" indent="0">
              <a:buNone/>
            </a:pPr>
            <a:r>
              <a:rPr lang="en-US" sz="2300" b="1" dirty="0" smtClean="0">
                <a:latin typeface="Arial" panose="020B0604020202020204" pitchFamily="34" charset="0"/>
                <a:cs typeface="Arial" panose="020B0604020202020204" pitchFamily="34" charset="0"/>
              </a:rPr>
              <a:t>Options for Self Service:</a:t>
            </a:r>
            <a:endParaRPr lang="en-US" sz="2300" b="1"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Update </a:t>
            </a:r>
            <a:r>
              <a:rPr lang="en-US" sz="1900" dirty="0">
                <a:latin typeface="Arial" panose="020B0604020202020204" pitchFamily="34" charset="0"/>
                <a:cs typeface="Arial" panose="020B0604020202020204" pitchFamily="34" charset="0"/>
              </a:rPr>
              <a:t>Pay Statement </a:t>
            </a:r>
            <a:r>
              <a:rPr lang="en-US" sz="1900" dirty="0" smtClean="0">
                <a:latin typeface="Arial" panose="020B0604020202020204" pitchFamily="34" charset="0"/>
                <a:cs typeface="Arial" panose="020B0604020202020204" pitchFamily="34" charset="0"/>
              </a:rPr>
              <a:t>Option</a:t>
            </a:r>
          </a:p>
          <a:p>
            <a:r>
              <a:rPr lang="en-US" sz="1900" dirty="0">
                <a:latin typeface="Arial" panose="020B0604020202020204" pitchFamily="34" charset="0"/>
                <a:cs typeface="Arial" panose="020B0604020202020204" pitchFamily="34" charset="0"/>
              </a:rPr>
              <a:t>View </a:t>
            </a:r>
            <a:r>
              <a:rPr lang="en-US" sz="1900" dirty="0" smtClean="0">
                <a:latin typeface="Arial" panose="020B0604020202020204" pitchFamily="34" charset="0"/>
                <a:cs typeface="Arial" panose="020B0604020202020204" pitchFamily="34" charset="0"/>
              </a:rPr>
              <a:t>W-2</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View Direct Deposit Account(s)</a:t>
            </a:r>
          </a:p>
          <a:p>
            <a:r>
              <a:rPr lang="en-US" sz="1900" dirty="0" smtClean="0">
                <a:latin typeface="Arial" panose="020B0604020202020204" pitchFamily="34" charset="0"/>
                <a:cs typeface="Arial" panose="020B0604020202020204" pitchFamily="34" charset="0"/>
              </a:rPr>
              <a:t>Update </a:t>
            </a:r>
            <a:r>
              <a:rPr lang="en-US" sz="1900" dirty="0">
                <a:latin typeface="Arial" panose="020B0604020202020204" pitchFamily="34" charset="0"/>
                <a:cs typeface="Arial" panose="020B0604020202020204" pitchFamily="34" charset="0"/>
              </a:rPr>
              <a:t>Tax </a:t>
            </a:r>
            <a:r>
              <a:rPr lang="en-US" sz="1900" dirty="0" smtClean="0">
                <a:latin typeface="Arial" panose="020B0604020202020204" pitchFamily="34" charset="0"/>
                <a:cs typeface="Arial" panose="020B0604020202020204" pitchFamily="34" charset="0"/>
              </a:rPr>
              <a:t>Withholding</a:t>
            </a:r>
          </a:p>
          <a:p>
            <a:r>
              <a:rPr lang="en-US" sz="1900" dirty="0">
                <a:latin typeface="Arial" panose="020B0604020202020204" pitchFamily="34" charset="0"/>
                <a:cs typeface="Arial" panose="020B0604020202020204" pitchFamily="34" charset="0"/>
              </a:rPr>
              <a:t>View </a:t>
            </a:r>
            <a:r>
              <a:rPr lang="en-US" sz="1900" dirty="0" smtClean="0">
                <a:latin typeface="Arial" panose="020B0604020202020204" pitchFamily="34" charset="0"/>
                <a:cs typeface="Arial" panose="020B0604020202020204" pitchFamily="34" charset="0"/>
              </a:rPr>
              <a:t>Paycheck</a:t>
            </a:r>
            <a:endParaRPr lang="en-US" sz="1900" dirty="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Update </a:t>
            </a:r>
            <a:r>
              <a:rPr lang="en-US" sz="1900" dirty="0">
                <a:latin typeface="Arial" panose="020B0604020202020204" pitchFamily="34" charset="0"/>
                <a:cs typeface="Arial" panose="020B0604020202020204" pitchFamily="34" charset="0"/>
              </a:rPr>
              <a:t>Email Address(</a:t>
            </a:r>
            <a:r>
              <a:rPr lang="en-US" sz="1900" dirty="0" err="1">
                <a:latin typeface="Arial" panose="020B0604020202020204" pitchFamily="34" charset="0"/>
                <a:cs typeface="Arial" panose="020B0604020202020204" pitchFamily="34" charset="0"/>
              </a:rPr>
              <a:t>es</a:t>
            </a:r>
            <a:r>
              <a:rPr lang="en-US" sz="1900" dirty="0">
                <a:latin typeface="Arial" panose="020B0604020202020204" pitchFamily="34" charset="0"/>
                <a:cs typeface="Arial" panose="020B0604020202020204" pitchFamily="34" charset="0"/>
              </a:rPr>
              <a:t>)</a:t>
            </a:r>
          </a:p>
          <a:p>
            <a:endParaRPr lang="en-US" dirty="0"/>
          </a:p>
        </p:txBody>
      </p:sp>
      <p:sp>
        <p:nvSpPr>
          <p:cNvPr id="17" name="Content Placeholder 16"/>
          <p:cNvSpPr>
            <a:spLocks noGrp="1"/>
          </p:cNvSpPr>
          <p:nvPr>
            <p:ph sz="half" idx="4294967295"/>
          </p:nvPr>
        </p:nvSpPr>
        <p:spPr>
          <a:xfrm>
            <a:off x="6834908" y="2142836"/>
            <a:ext cx="2309091" cy="2451389"/>
          </a:xfrm>
        </p:spPr>
        <p:txBody>
          <a:bodyPr>
            <a:normAutofit/>
          </a:bodyPr>
          <a:lstStyle/>
          <a:p>
            <a:pPr marL="0" indent="0">
              <a:buNone/>
            </a:pPr>
            <a:endParaRPr lang="en-US" dirty="0"/>
          </a:p>
        </p:txBody>
      </p:sp>
    </p:spTree>
    <p:extLst>
      <p:ext uri="{BB962C8B-B14F-4D97-AF65-F5344CB8AC3E}">
        <p14:creationId xmlns:p14="http://schemas.microsoft.com/office/powerpoint/2010/main" val="31156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a:t>
            </a:r>
            <a:r>
              <a:rPr lang="en-US" sz="2800" dirty="0" smtClean="0">
                <a:latin typeface="Arial" panose="020B0604020202020204" pitchFamily="34" charset="0"/>
                <a:cs typeface="Arial" panose="020B0604020202020204" pitchFamily="34" charset="0"/>
              </a:rPr>
              <a:t>Withholdings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20</a:t>
            </a:fld>
            <a:endParaRPr lang="en-US" dirty="0">
              <a:solidFill>
                <a:prstClr val="black">
                  <a:tint val="75000"/>
                </a:prstClr>
              </a:solidFill>
            </a:endParaRPr>
          </a:p>
        </p:txBody>
      </p:sp>
      <p:sp>
        <p:nvSpPr>
          <p:cNvPr id="9" name="Rectangle 8"/>
          <p:cNvSpPr/>
          <p:nvPr/>
        </p:nvSpPr>
        <p:spPr>
          <a:xfrm>
            <a:off x="226881" y="3569712"/>
            <a:ext cx="8318978" cy="307777"/>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226881" y="1180777"/>
            <a:ext cx="8671599" cy="304698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One of the most exciting features of NYS Payroll Online is that you now have the ability to review and maintain your own tax withholding information. New employees must still complete the paper W-4 (federal) and IT-2104 (NYS) tax withholding forms when they first become employed by New York State but all future changes can be done in NYS Payroll Online. Current NYS employees can begin using NYS Payroll Online immediately to complete their New York State tax withholding changes.</a:t>
            </a:r>
          </a:p>
          <a:p>
            <a:endParaRPr lang="en-US" sz="1600" dirty="0">
              <a:solidFill>
                <a:srgbClr val="FF0000"/>
              </a:solidFill>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The system will only allow you to make changes to your tax withholding information once per day. Be sure to double check any changes before saving them in the system. If you enter inaccurate information you will not be able to correct it using NYS Payroll Online until the next business day. However, your payroll office does not have to wait and can update it for you in the payroll system the same day.</a:t>
            </a:r>
          </a:p>
        </p:txBody>
      </p:sp>
    </p:spTree>
    <p:extLst>
      <p:ext uri="{BB962C8B-B14F-4D97-AF65-F5344CB8AC3E}">
        <p14:creationId xmlns:p14="http://schemas.microsoft.com/office/powerpoint/2010/main" val="1578030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21</a:t>
            </a:fld>
            <a:endParaRPr lang="en-US" dirty="0">
              <a:solidFill>
                <a:prstClr val="black">
                  <a:tint val="75000"/>
                </a:prstClr>
              </a:solidFill>
            </a:endParaRPr>
          </a:p>
        </p:txBody>
      </p:sp>
      <p:sp>
        <p:nvSpPr>
          <p:cNvPr id="4" name="Rectangle 3"/>
          <p:cNvSpPr/>
          <p:nvPr/>
        </p:nvSpPr>
        <p:spPr>
          <a:xfrm>
            <a:off x="243075" y="1144525"/>
            <a:ext cx="847909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From this page you can modify your federal, State, and local tax withholding information.</a:t>
            </a:r>
          </a:p>
        </p:txBody>
      </p:sp>
      <p:pic>
        <p:nvPicPr>
          <p:cNvPr id="14" name="Picture 2" descr="C:\Users\vumbacti\AppData\Local\Temp\SNAGHTML24ac4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979" y="1532193"/>
            <a:ext cx="6370872" cy="35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21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22</a:t>
            </a:fld>
            <a:endParaRPr lang="en-US" dirty="0">
              <a:solidFill>
                <a:prstClr val="black">
                  <a:tint val="75000"/>
                </a:prstClr>
              </a:solidFill>
            </a:endParaRPr>
          </a:p>
        </p:txBody>
      </p:sp>
      <p:sp>
        <p:nvSpPr>
          <p:cNvPr id="3" name="Rectangle 2"/>
          <p:cNvSpPr/>
          <p:nvPr/>
        </p:nvSpPr>
        <p:spPr>
          <a:xfrm>
            <a:off x="243075" y="987845"/>
            <a:ext cx="8655405" cy="184665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Federal Withholding Change any applicable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 new number of total Allowances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Amount to be withheld.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box if married but withholding at a single rate. You must also indicate Single as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box if your last name does not match the last name on your Social Security card. You must call 1-800-772-1213 for a new card.</a:t>
            </a:r>
          </a:p>
        </p:txBody>
      </p:sp>
      <p:pic>
        <p:nvPicPr>
          <p:cNvPr id="13" name="Picture 2" descr="C:\Users\vumbacti\AppData\Local\Temp\SNAGHTML24de4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657" y="3004107"/>
            <a:ext cx="6355631" cy="201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28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23</a:t>
            </a:fld>
            <a:endParaRPr lang="en-US" dirty="0">
              <a:solidFill>
                <a:prstClr val="black">
                  <a:tint val="75000"/>
                </a:prstClr>
              </a:solidFill>
            </a:endParaRPr>
          </a:p>
        </p:txBody>
      </p:sp>
      <p:sp>
        <p:nvSpPr>
          <p:cNvPr id="3" name="Rectangle 2"/>
          <p:cNvSpPr/>
          <p:nvPr/>
        </p:nvSpPr>
        <p:spPr>
          <a:xfrm>
            <a:off x="243075" y="987845"/>
            <a:ext cx="8655405" cy="1631216"/>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Claim an Exemption from Federal Withholding </a:t>
            </a:r>
          </a:p>
          <a:p>
            <a:r>
              <a:rPr lang="en-US" sz="1400" dirty="0">
                <a:latin typeface="Arial" panose="020B0604020202020204" pitchFamily="34" charset="0"/>
                <a:cs typeface="Arial" panose="020B0604020202020204" pitchFamily="34" charset="0"/>
              </a:rPr>
              <a:t>To claim exemption, you must meet the following conditions: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 year you had a right to a refund of ALL federal income tax withheld because you had NO tax liability, and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year you expect a refund of ALL federal income tax withheld because you expect to have NO tax liability.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check box to affirm that you meet both conditions and want to claim exempt status.</a:t>
            </a:r>
          </a:p>
        </p:txBody>
      </p:sp>
      <p:pic>
        <p:nvPicPr>
          <p:cNvPr id="14" name="Picture 2" descr="C:\Users\vumbacti\AppData\Local\Temp\SNAGHTML2510b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067" y="2747045"/>
            <a:ext cx="6264183" cy="227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93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24</a:t>
            </a:fld>
            <a:endParaRPr lang="en-US" dirty="0">
              <a:solidFill>
                <a:prstClr val="black">
                  <a:tint val="75000"/>
                </a:prstClr>
              </a:solidFill>
            </a:endParaRPr>
          </a:p>
        </p:txBody>
      </p:sp>
      <p:sp>
        <p:nvSpPr>
          <p:cNvPr id="4" name="Rectangle 3"/>
          <p:cNvSpPr/>
          <p:nvPr/>
        </p:nvSpPr>
        <p:spPr>
          <a:xfrm>
            <a:off x="323730" y="960806"/>
            <a:ext cx="8692850" cy="212365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New York State Tax Withholding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any applicable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total number of State Allowances you want to claim.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State Amount to be withheld.</a:t>
            </a:r>
          </a:p>
          <a:p>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rgbClr val="FF0000"/>
                </a:solidFill>
                <a:latin typeface="Arial" panose="020B0604020202020204" pitchFamily="34" charset="0"/>
                <a:cs typeface="Arial" panose="020B0604020202020204" pitchFamily="34" charset="0"/>
              </a:rPr>
              <a:t>NOTE</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You cannot claim exemption from NYS tax withholding using NYS Payroll Online. To claim this exemption you must file Form IT-2104-E.</a:t>
            </a:r>
          </a:p>
          <a:p>
            <a:endParaRPr lang="en-US" dirty="0"/>
          </a:p>
        </p:txBody>
      </p:sp>
      <p:pic>
        <p:nvPicPr>
          <p:cNvPr id="13" name="Picture 2" descr="C:\Users\vumbacti\AppData\Local\Temp\SNAGHTML254c51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720" y="2938300"/>
            <a:ext cx="6195597" cy="159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8312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25</a:t>
            </a:fld>
            <a:endParaRPr lang="en-US" dirty="0">
              <a:solidFill>
                <a:prstClr val="black">
                  <a:tint val="75000"/>
                </a:prstClr>
              </a:solidFill>
            </a:endParaRPr>
          </a:p>
        </p:txBody>
      </p:sp>
      <p:sp>
        <p:nvSpPr>
          <p:cNvPr id="3" name="Rectangle 2"/>
          <p:cNvSpPr/>
          <p:nvPr/>
        </p:nvSpPr>
        <p:spPr>
          <a:xfrm>
            <a:off x="488138" y="1183368"/>
            <a:ext cx="8410342" cy="166199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Local Tax </a:t>
            </a:r>
            <a:r>
              <a:rPr lang="en-US" sz="1600" b="1" dirty="0" smtClean="0">
                <a:latin typeface="Arial" panose="020B0604020202020204" pitchFamily="34" charset="0"/>
                <a:cs typeface="Arial" panose="020B0604020202020204" pitchFamily="34" charset="0"/>
              </a:rPr>
              <a:t>Withholding</a:t>
            </a:r>
          </a:p>
          <a:p>
            <a:endParaRPr lang="en-US" sz="16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Change any applicable information: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Indicate if you are a resident of New York City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Indicate if you are a resident of Yonkers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total number of Local Allowances you want to claim.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Local Amount to be withheld.</a:t>
            </a:r>
          </a:p>
        </p:txBody>
      </p:sp>
      <p:pic>
        <p:nvPicPr>
          <p:cNvPr id="14" name="Picture 2" descr="C:\Users\vumbacti\AppData\Local\Temp\SNAGHTML256eb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610" y="2970300"/>
            <a:ext cx="6226080" cy="138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50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312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26</a:t>
            </a:fld>
            <a:endParaRPr lang="en-US" dirty="0">
              <a:solidFill>
                <a:prstClr val="black">
                  <a:tint val="75000"/>
                </a:prstClr>
              </a:solidFill>
            </a:endParaRPr>
          </a:p>
        </p:txBody>
      </p:sp>
      <p:sp>
        <p:nvSpPr>
          <p:cNvPr id="4" name="Rectangle 3"/>
          <p:cNvSpPr/>
          <p:nvPr/>
        </p:nvSpPr>
        <p:spPr>
          <a:xfrm>
            <a:off x="283869" y="1069058"/>
            <a:ext cx="8614611"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Save All Changes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 at the bottom of the page to save all changes to your tax information.</a:t>
            </a: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Penalty notification for false statements can be found above the Save button.</a:t>
            </a:r>
          </a:p>
        </p:txBody>
      </p:sp>
      <p:pic>
        <p:nvPicPr>
          <p:cNvPr id="13" name="Picture 2" descr="C:\Users\vumbacti\AppData\Local\Temp\SNAGHTML258bd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38" y="1828202"/>
            <a:ext cx="6332769" cy="12887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3869" y="3195680"/>
            <a:ext cx="871086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Tax Withholdings page.</a:t>
            </a: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Due to timing, your changes may not be reflected in your next paycheck</a:t>
            </a:r>
          </a:p>
        </p:txBody>
      </p:sp>
      <p:pic>
        <p:nvPicPr>
          <p:cNvPr id="15" name="Picture 4" descr="C:\Users\vumbacti\AppData\Local\Temp\SNAGHTML25b144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38" y="3674072"/>
            <a:ext cx="6317527" cy="13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46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27</a:t>
            </a:fld>
            <a:endParaRPr lang="en-US" dirty="0">
              <a:solidFill>
                <a:prstClr val="black">
                  <a:tint val="75000"/>
                </a:prstClr>
              </a:solidFill>
            </a:endParaRPr>
          </a:p>
        </p:txBody>
      </p:sp>
      <p:sp>
        <p:nvSpPr>
          <p:cNvPr id="3" name="Rectangle 2"/>
          <p:cNvSpPr/>
          <p:nvPr/>
        </p:nvSpPr>
        <p:spPr>
          <a:xfrm>
            <a:off x="165004" y="1087094"/>
            <a:ext cx="8813991" cy="523220"/>
          </a:xfrm>
          <a:prstGeom prst="rect">
            <a:avLst/>
          </a:prstGeom>
        </p:spPr>
        <p:txBody>
          <a:bodyPr wrap="square">
            <a:spAutoFit/>
          </a:bodyPr>
          <a:lstStyle/>
          <a:p>
            <a:r>
              <a:rPr lang="en-US" sz="1400" dirty="0">
                <a:solidFill>
                  <a:srgbClr val="C0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After returning to the Tax Withholdings page you will notice that the Save button has been grayed out. This is because you can only make changes to your tax withholding information once per day.</a:t>
            </a:r>
          </a:p>
        </p:txBody>
      </p:sp>
      <p:pic>
        <p:nvPicPr>
          <p:cNvPr id="14" name="Picture 13"/>
          <p:cNvPicPr>
            <a:picLocks noChangeAspect="1"/>
          </p:cNvPicPr>
          <p:nvPr/>
        </p:nvPicPr>
        <p:blipFill>
          <a:blip r:embed="rId5"/>
          <a:stretch>
            <a:fillRect/>
          </a:stretch>
        </p:blipFill>
        <p:spPr>
          <a:xfrm>
            <a:off x="472097" y="1657025"/>
            <a:ext cx="6294665" cy="1397934"/>
          </a:xfrm>
          <a:prstGeom prst="rect">
            <a:avLst/>
          </a:prstGeom>
        </p:spPr>
      </p:pic>
      <p:sp>
        <p:nvSpPr>
          <p:cNvPr id="11" name="Rectangle 10"/>
          <p:cNvSpPr/>
          <p:nvPr/>
        </p:nvSpPr>
        <p:spPr>
          <a:xfrm>
            <a:off x="165004" y="3241234"/>
            <a:ext cx="867190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return to the Tax Withholdings page AFTER tax withholdings are modified and saved, you will immediately receive a message informing you that it can only be updated once per day.</a:t>
            </a:r>
          </a:p>
        </p:txBody>
      </p:sp>
      <p:pic>
        <p:nvPicPr>
          <p:cNvPr id="16" name="Picture 15"/>
          <p:cNvPicPr>
            <a:picLocks noChangeAspect="1"/>
          </p:cNvPicPr>
          <p:nvPr/>
        </p:nvPicPr>
        <p:blipFill>
          <a:blip r:embed="rId6"/>
          <a:stretch>
            <a:fillRect/>
          </a:stretch>
        </p:blipFill>
        <p:spPr>
          <a:xfrm>
            <a:off x="586738" y="3764454"/>
            <a:ext cx="6317527" cy="1224201"/>
          </a:xfrm>
          <a:prstGeom prst="rect">
            <a:avLst/>
          </a:prstGeom>
        </p:spPr>
      </p:pic>
    </p:spTree>
    <p:extLst>
      <p:ext uri="{BB962C8B-B14F-4D97-AF65-F5344CB8AC3E}">
        <p14:creationId xmlns:p14="http://schemas.microsoft.com/office/powerpoint/2010/main" val="250231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28</a:t>
            </a:fld>
            <a:endParaRPr lang="en-US" dirty="0">
              <a:solidFill>
                <a:prstClr val="black">
                  <a:tint val="75000"/>
                </a:prstClr>
              </a:solidFill>
            </a:endParaRPr>
          </a:p>
        </p:txBody>
      </p:sp>
      <p:sp>
        <p:nvSpPr>
          <p:cNvPr id="4" name="Rectangle 3"/>
          <p:cNvSpPr/>
          <p:nvPr/>
        </p:nvSpPr>
        <p:spPr>
          <a:xfrm>
            <a:off x="256909" y="1165519"/>
            <a:ext cx="8710863" cy="1415772"/>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Other Information on the Tax Withholdings </a:t>
            </a:r>
            <a:r>
              <a:rPr lang="en-US" sz="1600" b="1" dirty="0" smtClean="0">
                <a:latin typeface="Arial" panose="020B0604020202020204" pitchFamily="34" charset="0"/>
                <a:cs typeface="Arial" panose="020B0604020202020204" pitchFamily="34" charset="0"/>
              </a:rPr>
              <a:t>Page</a:t>
            </a: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Link to the federal W-4 form and instructions.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Link to the NY State IT-2104 form and instructions.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Once changes are completed, Click Return to NYS Payroll Online to return to the NYS Payroll Online Home page.</a:t>
            </a:r>
          </a:p>
        </p:txBody>
      </p:sp>
      <p:pic>
        <p:nvPicPr>
          <p:cNvPr id="15" name="Picture 14"/>
          <p:cNvPicPr>
            <a:picLocks noChangeAspect="1"/>
          </p:cNvPicPr>
          <p:nvPr/>
        </p:nvPicPr>
        <p:blipFill>
          <a:blip r:embed="rId5"/>
          <a:stretch>
            <a:fillRect/>
          </a:stretch>
        </p:blipFill>
        <p:spPr>
          <a:xfrm>
            <a:off x="752842" y="2846095"/>
            <a:ext cx="6271803" cy="1585097"/>
          </a:xfrm>
          <a:prstGeom prst="rect">
            <a:avLst/>
          </a:prstGeom>
        </p:spPr>
      </p:pic>
    </p:spTree>
    <p:extLst>
      <p:ext uri="{BB962C8B-B14F-4D97-AF65-F5344CB8AC3E}">
        <p14:creationId xmlns:p14="http://schemas.microsoft.com/office/powerpoint/2010/main" val="1996484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Sign Out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29</a:t>
            </a:fld>
            <a:endParaRPr lang="en-US" dirty="0">
              <a:solidFill>
                <a:prstClr val="black">
                  <a:tint val="75000"/>
                </a:prstClr>
              </a:solidFill>
            </a:endParaRPr>
          </a:p>
        </p:txBody>
      </p:sp>
      <p:sp>
        <p:nvSpPr>
          <p:cNvPr id="3" name="Rectangle 2"/>
          <p:cNvSpPr/>
          <p:nvPr/>
        </p:nvSpPr>
        <p:spPr>
          <a:xfrm>
            <a:off x="283840" y="1063645"/>
            <a:ext cx="8708906"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Sign Out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For security purposes, you should always Sign out of NYS Payroll Online when you are finished viewing or updating your payroll information and close any other open browser windows. </a:t>
            </a:r>
          </a:p>
        </p:txBody>
      </p:sp>
      <p:pic>
        <p:nvPicPr>
          <p:cNvPr id="14" name="Content Placeholder 3"/>
          <p:cNvPicPr>
            <a:picLocks noChangeAspect="1"/>
          </p:cNvPicPr>
          <p:nvPr/>
        </p:nvPicPr>
        <p:blipFill>
          <a:blip r:embed="rId5"/>
          <a:stretch>
            <a:fillRect/>
          </a:stretch>
        </p:blipFill>
        <p:spPr>
          <a:xfrm>
            <a:off x="718290" y="1881211"/>
            <a:ext cx="6195597" cy="3110174"/>
          </a:xfrm>
          <a:prstGeom prst="rect">
            <a:avLst/>
          </a:prstGeom>
        </p:spPr>
      </p:pic>
    </p:spTree>
    <p:extLst>
      <p:ext uri="{BB962C8B-B14F-4D97-AF65-F5344CB8AC3E}">
        <p14:creationId xmlns:p14="http://schemas.microsoft.com/office/powerpoint/2010/main" val="3148956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239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82247"/>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LOG IN TO NYS PAYROLL </a:t>
            </a:r>
            <a:r>
              <a:rPr lang="en-US" sz="2800" dirty="0" smtClean="0">
                <a:latin typeface="Arial" panose="020B0604020202020204" pitchFamily="34" charset="0"/>
                <a:cs typeface="Arial" panose="020B0604020202020204" pitchFamily="34" charset="0"/>
              </a:rPr>
              <a:t>ONLINE</a:t>
            </a:r>
            <a:endParaRPr lang="en-US" sz="24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a:t>
            </a:fld>
            <a:endParaRPr lang="en-US" dirty="0">
              <a:solidFill>
                <a:prstClr val="black">
                  <a:tint val="75000"/>
                </a:prstClr>
              </a:solidFill>
            </a:endParaRPr>
          </a:p>
        </p:txBody>
      </p:sp>
      <p:sp>
        <p:nvSpPr>
          <p:cNvPr id="3" name="Rectangle 2"/>
          <p:cNvSpPr/>
          <p:nvPr/>
        </p:nvSpPr>
        <p:spPr>
          <a:xfrm>
            <a:off x="298027" y="1236056"/>
            <a:ext cx="8541173" cy="984885"/>
          </a:xfrm>
          <a:prstGeom prst="rect">
            <a:avLst/>
          </a:prstGeom>
        </p:spPr>
        <p:txBody>
          <a:bodyPr wrap="square">
            <a:spAutoFit/>
          </a:bodyPr>
          <a:lstStyle/>
          <a:p>
            <a:r>
              <a:rPr lang="en-US" dirty="0">
                <a:latin typeface="Arial" panose="020B0604020202020204" pitchFamily="34" charset="0"/>
                <a:cs typeface="Arial" panose="020B0604020202020204" pitchFamily="34" charset="0"/>
              </a:rPr>
              <a:t>Go to: </a:t>
            </a:r>
            <a:r>
              <a:rPr lang="en-US" u="sng" dirty="0">
                <a:latin typeface="Arial" panose="020B0604020202020204" pitchFamily="34" charset="0"/>
                <a:cs typeface="Arial" panose="020B0604020202020204" pitchFamily="34" charset="0"/>
                <a:hlinkClick r:id="rId5"/>
              </a:rPr>
              <a:t>www.suny.edu/hrportal</a:t>
            </a:r>
            <a:r>
              <a:rPr lang="en-US" dirty="0">
                <a:latin typeface="Arial" panose="020B0604020202020204" pitchFamily="34" charset="0"/>
                <a:cs typeface="Arial" panose="020B0604020202020204" pitchFamily="34" charset="0"/>
              </a:rPr>
              <a:t> </a:t>
            </a:r>
          </a:p>
          <a:p>
            <a:endParaRPr lang="en-US" sz="2400" dirty="0"/>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Click on the “NYS Payroll Online” icon </a:t>
            </a:r>
          </a:p>
        </p:txBody>
      </p:sp>
      <p:pic>
        <p:nvPicPr>
          <p:cNvPr id="11" name="Picture 10"/>
          <p:cNvPicPr>
            <a:picLocks noChangeAspect="1"/>
          </p:cNvPicPr>
          <p:nvPr/>
        </p:nvPicPr>
        <p:blipFill>
          <a:blip r:embed="rId6"/>
          <a:stretch>
            <a:fillRect/>
          </a:stretch>
        </p:blipFill>
        <p:spPr>
          <a:xfrm>
            <a:off x="2895600" y="2709863"/>
            <a:ext cx="3276600" cy="2057400"/>
          </a:xfrm>
          <a:prstGeom prst="rect">
            <a:avLst/>
          </a:prstGeom>
        </p:spPr>
      </p:pic>
    </p:spTree>
    <p:extLst>
      <p:ext uri="{BB962C8B-B14F-4D97-AF65-F5344CB8AC3E}">
        <p14:creationId xmlns:p14="http://schemas.microsoft.com/office/powerpoint/2010/main" val="1972196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Questions (?)</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30</a:t>
            </a:fld>
            <a:endParaRPr lang="en-US" dirty="0">
              <a:solidFill>
                <a:prstClr val="black">
                  <a:tint val="75000"/>
                </a:prstClr>
              </a:solidFill>
            </a:endParaRPr>
          </a:p>
        </p:txBody>
      </p:sp>
      <p:sp>
        <p:nvSpPr>
          <p:cNvPr id="3" name="Rectangle 2"/>
          <p:cNvSpPr/>
          <p:nvPr/>
        </p:nvSpPr>
        <p:spPr>
          <a:xfrm>
            <a:off x="283840" y="1063645"/>
            <a:ext cx="8708906"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501889" y="1971586"/>
            <a:ext cx="8396591" cy="2308324"/>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Please contact </a:t>
            </a:r>
            <a:r>
              <a:rPr lang="en-US" sz="2400" dirty="0" smtClean="0">
                <a:latin typeface="Arial" panose="020B0604020202020204" pitchFamily="34" charset="0"/>
                <a:cs typeface="Arial" panose="020B0604020202020204" pitchFamily="34" charset="0"/>
              </a:rPr>
              <a:t>the Payroll </a:t>
            </a:r>
            <a:r>
              <a:rPr lang="en-US" sz="2400" dirty="0">
                <a:latin typeface="Arial" panose="020B0604020202020204" pitchFamily="34" charset="0"/>
                <a:cs typeface="Arial" panose="020B0604020202020204" pitchFamily="34" charset="0"/>
              </a:rPr>
              <a:t>Office </a:t>
            </a:r>
            <a:r>
              <a:rPr lang="en-US" sz="2400" dirty="0" smtClean="0">
                <a:latin typeface="Arial" panose="020B0604020202020204" pitchFamily="34" charset="0"/>
                <a:cs typeface="Arial" panose="020B0604020202020204" pitchFamily="34" charset="0"/>
              </a:rPr>
              <a:t>at 315-386-7012 or </a:t>
            </a:r>
            <a:r>
              <a:rPr lang="en-US" sz="2400" dirty="0" smtClean="0">
                <a:latin typeface="Arial" panose="020B0604020202020204" pitchFamily="34" charset="0"/>
                <a:cs typeface="Arial" panose="020B0604020202020204" pitchFamily="34" charset="0"/>
                <a:hlinkClick r:id="rId5"/>
              </a:rPr>
              <a:t>payroll@canton.edu</a:t>
            </a:r>
            <a:r>
              <a:rPr lang="en-US" sz="2400" dirty="0" smtClean="0">
                <a:latin typeface="Arial" panose="020B0604020202020204" pitchFamily="34" charset="0"/>
                <a:cs typeface="Arial" panose="020B0604020202020204" pitchFamily="34" charset="0"/>
              </a:rPr>
              <a:t> with </a:t>
            </a:r>
            <a:r>
              <a:rPr lang="en-US" sz="2400" dirty="0">
                <a:latin typeface="Arial" panose="020B0604020202020204" pitchFamily="34" charset="0"/>
                <a:cs typeface="Arial" panose="020B0604020202020204" pitchFamily="34" charset="0"/>
              </a:rPr>
              <a:t>any questions.</a:t>
            </a:r>
          </a:p>
          <a:p>
            <a:pPr algn="ctr"/>
            <a:endParaRPr lang="en-US" sz="2400" dirty="0" smtClean="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85417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98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82247"/>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LOG IN TO NYS PAYROLL </a:t>
            </a:r>
            <a:r>
              <a:rPr lang="en-US" sz="2800" dirty="0" smtClean="0">
                <a:latin typeface="Arial" panose="020B0604020202020204" pitchFamily="34" charset="0"/>
                <a:cs typeface="Arial" panose="020B0604020202020204" pitchFamily="34" charset="0"/>
              </a:rPr>
              <a:t>ONLINE</a:t>
            </a:r>
            <a:endParaRPr lang="en-US" sz="24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a:t>
            </a:fld>
            <a:endParaRPr lang="en-US" dirty="0">
              <a:solidFill>
                <a:prstClr val="black">
                  <a:tint val="75000"/>
                </a:prstClr>
              </a:solidFill>
            </a:endParaRPr>
          </a:p>
        </p:txBody>
      </p:sp>
      <p:sp>
        <p:nvSpPr>
          <p:cNvPr id="9" name="Rectangle 8"/>
          <p:cNvSpPr/>
          <p:nvPr/>
        </p:nvSpPr>
        <p:spPr>
          <a:xfrm>
            <a:off x="169333" y="1157391"/>
            <a:ext cx="8805333" cy="1200329"/>
          </a:xfrm>
          <a:prstGeom prst="rect">
            <a:avLst/>
          </a:prstGeom>
        </p:spPr>
        <p:txBody>
          <a:bodyPr wrap="square">
            <a:spAutoFit/>
          </a:bodyPr>
          <a:lstStyle/>
          <a:p>
            <a:pPr marL="514350" indent="-514350">
              <a:buAutoNum type="arabicParenR" startAt="2"/>
            </a:pPr>
            <a:r>
              <a:rPr lang="en-US" sz="1400" dirty="0">
                <a:latin typeface="Arial" panose="020B0604020202020204" pitchFamily="34" charset="0"/>
                <a:cs typeface="Arial" panose="020B0604020202020204" pitchFamily="34" charset="0"/>
              </a:rPr>
              <a:t>Complete the verification processes the first time you log in.   </a:t>
            </a:r>
            <a:r>
              <a:rPr lang="en-US" sz="1400" dirty="0" smtClean="0">
                <a:latin typeface="Arial" panose="020B0604020202020204" pitchFamily="34" charset="0"/>
                <a:cs typeface="Arial" panose="020B0604020202020204" pitchFamily="34" charset="0"/>
              </a:rPr>
              <a:t>Required </a:t>
            </a:r>
            <a:r>
              <a:rPr lang="en-US" sz="1400" dirty="0">
                <a:latin typeface="Arial" panose="020B0604020202020204" pitchFamily="34" charset="0"/>
                <a:cs typeface="Arial" panose="020B0604020202020204" pitchFamily="34" charset="0"/>
              </a:rPr>
              <a:t>fields: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First/Last Name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One Primary Email Address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 4 digits of SSN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York State Employee ID - your nine-digit NYS Employee ID is found on your pay statement</a:t>
            </a:r>
            <a:r>
              <a:rPr lang="en-US" sz="1600"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5"/>
          <a:stretch>
            <a:fillRect/>
          </a:stretch>
        </p:blipFill>
        <p:spPr>
          <a:xfrm>
            <a:off x="1678944" y="2357720"/>
            <a:ext cx="5486400" cy="2683387"/>
          </a:xfrm>
          <a:prstGeom prst="rect">
            <a:avLst/>
          </a:prstGeom>
        </p:spPr>
      </p:pic>
    </p:spTree>
    <p:extLst>
      <p:ext uri="{BB962C8B-B14F-4D97-AF65-F5344CB8AC3E}">
        <p14:creationId xmlns:p14="http://schemas.microsoft.com/office/powerpoint/2010/main" val="39301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NYS Payroll Online </a:t>
            </a:r>
            <a:r>
              <a:rPr lang="en-US" sz="2800" dirty="0" smtClean="0">
                <a:latin typeface="Arial" panose="020B0604020202020204" pitchFamily="34" charset="0"/>
                <a:cs typeface="Arial" panose="020B0604020202020204" pitchFamily="34" charset="0"/>
              </a:rPr>
              <a:t>Verification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5</a:t>
            </a:fld>
            <a:endParaRPr lang="en-US" dirty="0">
              <a:solidFill>
                <a:prstClr val="black">
                  <a:tint val="75000"/>
                </a:prstClr>
              </a:solidFill>
            </a:endParaRPr>
          </a:p>
        </p:txBody>
      </p:sp>
      <p:sp>
        <p:nvSpPr>
          <p:cNvPr id="3" name="Rectangle 2"/>
          <p:cNvSpPr/>
          <p:nvPr/>
        </p:nvSpPr>
        <p:spPr>
          <a:xfrm>
            <a:off x="126402" y="1168491"/>
            <a:ext cx="897187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Once you have completed the one time verification process, you will receive this confirmation.  Please click “Finish” to continue to the NYS Payroll Online Home Page.</a:t>
            </a:r>
          </a:p>
        </p:txBody>
      </p:sp>
      <p:pic>
        <p:nvPicPr>
          <p:cNvPr id="14" name="Picture 13"/>
          <p:cNvPicPr>
            <a:picLocks noChangeAspect="1"/>
          </p:cNvPicPr>
          <p:nvPr/>
        </p:nvPicPr>
        <p:blipFill>
          <a:blip r:embed="rId5"/>
          <a:stretch>
            <a:fillRect/>
          </a:stretch>
        </p:blipFill>
        <p:spPr>
          <a:xfrm>
            <a:off x="1605286" y="1814822"/>
            <a:ext cx="6172201" cy="3116165"/>
          </a:xfrm>
          <a:prstGeom prst="rect">
            <a:avLst/>
          </a:prstGeom>
        </p:spPr>
      </p:pic>
    </p:spTree>
    <p:extLst>
      <p:ext uri="{BB962C8B-B14F-4D97-AF65-F5344CB8AC3E}">
        <p14:creationId xmlns:p14="http://schemas.microsoft.com/office/powerpoint/2010/main" val="338926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NYS Payroll Online Home </a:t>
            </a:r>
            <a:r>
              <a:rPr lang="en-US" sz="2800" dirty="0" smtClean="0">
                <a:latin typeface="Arial" panose="020B0604020202020204" pitchFamily="34" charset="0"/>
                <a:cs typeface="Arial" panose="020B0604020202020204" pitchFamily="34" charset="0"/>
              </a:rPr>
              <a:t>Page</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6</a:t>
            </a:fld>
            <a:endParaRPr lang="en-US" dirty="0">
              <a:solidFill>
                <a:prstClr val="black">
                  <a:tint val="75000"/>
                </a:prstClr>
              </a:solidFill>
            </a:endParaRPr>
          </a:p>
        </p:txBody>
      </p:sp>
      <p:pic>
        <p:nvPicPr>
          <p:cNvPr id="13" name="Content Placeholder 5"/>
          <p:cNvPicPr>
            <a:picLocks noChangeAspect="1"/>
          </p:cNvPicPr>
          <p:nvPr/>
        </p:nvPicPr>
        <p:blipFill>
          <a:blip r:embed="rId5"/>
          <a:stretch>
            <a:fillRect/>
          </a:stretch>
        </p:blipFill>
        <p:spPr>
          <a:xfrm>
            <a:off x="497541" y="1052022"/>
            <a:ext cx="7395175" cy="3989086"/>
          </a:xfrm>
          <a:prstGeom prst="rect">
            <a:avLst/>
          </a:prstGeom>
        </p:spPr>
      </p:pic>
    </p:spTree>
    <p:extLst>
      <p:ext uri="{BB962C8B-B14F-4D97-AF65-F5344CB8AC3E}">
        <p14:creationId xmlns:p14="http://schemas.microsoft.com/office/powerpoint/2010/main" val="60433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Pay Statement </a:t>
            </a:r>
            <a:r>
              <a:rPr lang="en-US" sz="2800" dirty="0" smtClean="0">
                <a:latin typeface="Arial" panose="020B0604020202020204" pitchFamily="34" charset="0"/>
                <a:cs typeface="Arial" panose="020B0604020202020204" pitchFamily="34" charset="0"/>
              </a:rPr>
              <a:t>Option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7</a:t>
            </a:fld>
            <a:endParaRPr lang="en-US" dirty="0">
              <a:solidFill>
                <a:prstClr val="black">
                  <a:tint val="75000"/>
                </a:prstClr>
              </a:solidFill>
            </a:endParaRPr>
          </a:p>
        </p:txBody>
      </p:sp>
      <p:sp>
        <p:nvSpPr>
          <p:cNvPr id="3" name="Rectangle 2"/>
          <p:cNvSpPr/>
          <p:nvPr/>
        </p:nvSpPr>
        <p:spPr>
          <a:xfrm>
            <a:off x="247507" y="1008773"/>
            <a:ext cx="8650973" cy="120032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Select Update Pay Statement Option from the left menu.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work for more than one State agency, then select the Job Title on the Select Job Title page to open the Pay Statement Print Option page.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want to go paperless for all of your agencies you will need to complete the process below for EACH Job Title listed.</a:t>
            </a:r>
          </a:p>
        </p:txBody>
      </p:sp>
      <p:pic>
        <p:nvPicPr>
          <p:cNvPr id="14" name="Content Placeholder 5"/>
          <p:cNvPicPr>
            <a:picLocks noChangeAspect="1"/>
          </p:cNvPicPr>
          <p:nvPr/>
        </p:nvPicPr>
        <p:blipFill>
          <a:blip r:embed="rId5"/>
          <a:stretch>
            <a:fillRect/>
          </a:stretch>
        </p:blipFill>
        <p:spPr>
          <a:xfrm>
            <a:off x="570349" y="2172131"/>
            <a:ext cx="7451819" cy="2732170"/>
          </a:xfrm>
          <a:prstGeom prst="rect">
            <a:avLst/>
          </a:prstGeom>
        </p:spPr>
      </p:pic>
      <p:sp>
        <p:nvSpPr>
          <p:cNvPr id="9" name="Right Arrow 8"/>
          <p:cNvSpPr/>
          <p:nvPr/>
        </p:nvSpPr>
        <p:spPr>
          <a:xfrm>
            <a:off x="80682" y="3003550"/>
            <a:ext cx="50113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29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Pay Statement </a:t>
            </a:r>
            <a:r>
              <a:rPr lang="en-US" sz="2800" dirty="0" smtClean="0">
                <a:latin typeface="Arial" panose="020B0604020202020204" pitchFamily="34" charset="0"/>
                <a:cs typeface="Arial" panose="020B0604020202020204" pitchFamily="34" charset="0"/>
              </a:rPr>
              <a:t>(continued)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8</a:t>
            </a:fld>
            <a:endParaRPr lang="en-US" dirty="0">
              <a:solidFill>
                <a:prstClr val="black">
                  <a:tint val="75000"/>
                </a:prstClr>
              </a:solidFill>
            </a:endParaRPr>
          </a:p>
        </p:txBody>
      </p:sp>
      <p:sp>
        <p:nvSpPr>
          <p:cNvPr id="4" name="Rectangle 3"/>
          <p:cNvSpPr/>
          <p:nvPr/>
        </p:nvSpPr>
        <p:spPr>
          <a:xfrm>
            <a:off x="306938" y="1081651"/>
            <a:ext cx="8532109"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are enrolled in direct deposit, you will see the Pay Statement Print Option page. Select the radio button to indicate “I do not want a printed copy of my Direct Deposit statement sent to 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a:t>
            </a:r>
          </a:p>
        </p:txBody>
      </p:sp>
      <p:pic>
        <p:nvPicPr>
          <p:cNvPr id="13" name="Picture 2" descr="C:\Users\vumbacti\AppData\Local\Temp\SNAGHTML22ace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88" y="1930702"/>
            <a:ext cx="6401355" cy="259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9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Pay Statement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9</a:t>
            </a:fld>
            <a:endParaRPr lang="en-US" dirty="0">
              <a:solidFill>
                <a:prstClr val="black">
                  <a:tint val="75000"/>
                </a:prstClr>
              </a:solidFill>
            </a:endParaRPr>
          </a:p>
        </p:txBody>
      </p:sp>
      <p:sp>
        <p:nvSpPr>
          <p:cNvPr id="3" name="Rectangle 2"/>
          <p:cNvSpPr/>
          <p:nvPr/>
        </p:nvSpPr>
        <p:spPr>
          <a:xfrm>
            <a:off x="333446" y="1022155"/>
            <a:ext cx="847909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An email will be sent to all email addresses stored in NYS Payroll Online when you make a change to your information along with the confirmation pop up shown below.</a:t>
            </a:r>
          </a:p>
        </p:txBody>
      </p:sp>
      <p:pic>
        <p:nvPicPr>
          <p:cNvPr id="14" name="Picture 13"/>
          <p:cNvPicPr>
            <a:picLocks noChangeAspect="1"/>
          </p:cNvPicPr>
          <p:nvPr/>
        </p:nvPicPr>
        <p:blipFill>
          <a:blip r:embed="rId5"/>
          <a:stretch>
            <a:fillRect/>
          </a:stretch>
        </p:blipFill>
        <p:spPr>
          <a:xfrm>
            <a:off x="1041591" y="1608771"/>
            <a:ext cx="6317527" cy="1897544"/>
          </a:xfrm>
          <a:prstGeom prst="rect">
            <a:avLst/>
          </a:prstGeom>
        </p:spPr>
      </p:pic>
      <p:sp>
        <p:nvSpPr>
          <p:cNvPr id="9" name="Rectangle 8"/>
          <p:cNvSpPr/>
          <p:nvPr/>
        </p:nvSpPr>
        <p:spPr>
          <a:xfrm>
            <a:off x="226881" y="3569712"/>
            <a:ext cx="8318978"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Pay Statement Print Option page.</a:t>
            </a:r>
          </a:p>
          <a:p>
            <a:pPr marL="285750" indent="-285750">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Due to timing, your change may not be reflected in your next paycheck. This is because the change may have been made too late for the payroll system to stop the printing of your most recent direct deposit pay statement.  If this is the case, the change will take effect in an upcoming paycheck.</a:t>
            </a:r>
          </a:p>
        </p:txBody>
      </p:sp>
    </p:spTree>
    <p:extLst>
      <p:ext uri="{BB962C8B-B14F-4D97-AF65-F5344CB8AC3E}">
        <p14:creationId xmlns:p14="http://schemas.microsoft.com/office/powerpoint/2010/main" val="2270431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25233</TotalTime>
  <Words>3214</Words>
  <Application>Microsoft Office PowerPoint</Application>
  <PresentationFormat>On-screen Show (16:9)</PresentationFormat>
  <Paragraphs>276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Tina Flanagan</cp:lastModifiedBy>
  <cp:revision>996</cp:revision>
  <cp:lastPrinted>2016-07-21T12:39:27Z</cp:lastPrinted>
  <dcterms:created xsi:type="dcterms:W3CDTF">2013-01-08T18:33:12Z</dcterms:created>
  <dcterms:modified xsi:type="dcterms:W3CDTF">2016-11-14T20:28:42Z</dcterms:modified>
</cp:coreProperties>
</file>