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312" r:id="rId10"/>
    <p:sldId id="313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14" r:id="rId22"/>
    <p:sldId id="308" r:id="rId23"/>
    <p:sldId id="309" r:id="rId24"/>
    <p:sldId id="310" r:id="rId25"/>
    <p:sldId id="311" r:id="rId2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4510B5A-414E-4933-AD12-B6F77CE03E9E}">
          <p14:sldIdLst>
            <p14:sldId id="256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  <p14:section name="Untitled Section" id="{3F39F4B4-01DF-4CF0-A138-B019D9C79293}">
          <p14:sldIdLst>
            <p14:sldId id="312"/>
            <p14:sldId id="313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4"/>
            <p14:sldId id="308"/>
            <p14:sldId id="309"/>
            <p14:sldId id="310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0" autoAdjust="0"/>
  </p:normalViewPr>
  <p:slideViewPr>
    <p:cSldViewPr>
      <p:cViewPr varScale="1">
        <p:scale>
          <a:sx n="63" d="100"/>
          <a:sy n="63" d="100"/>
        </p:scale>
        <p:origin x="62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81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69424"/>
          </a:xfrm>
          <a:prstGeom prst="rect">
            <a:avLst/>
          </a:prstGeom>
        </p:spPr>
        <p:txBody>
          <a:bodyPr vert="horz" lIns="94404" tIns="47202" rIns="94404" bIns="472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404" tIns="47202" rIns="94404" bIns="47202" rtlCol="0"/>
          <a:lstStyle>
            <a:lvl1pPr algn="r">
              <a:defRPr sz="1200"/>
            </a:lvl1pPr>
          </a:lstStyle>
          <a:p>
            <a:fld id="{39A69766-905A-4839-8C01-E745F28665AE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69424"/>
          </a:xfrm>
          <a:prstGeom prst="rect">
            <a:avLst/>
          </a:prstGeom>
        </p:spPr>
        <p:txBody>
          <a:bodyPr vert="horz" lIns="94404" tIns="47202" rIns="94404" bIns="472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404" tIns="47202" rIns="94404" bIns="47202" rtlCol="0" anchor="b"/>
          <a:lstStyle>
            <a:lvl1pPr algn="r">
              <a:defRPr sz="1200"/>
            </a:lvl1pPr>
          </a:lstStyle>
          <a:p>
            <a:fld id="{FFBEAA0D-5221-4CC9-9C9B-6AAFD78FF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8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259" cy="469104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618" y="0"/>
            <a:ext cx="3077258" cy="469104"/>
          </a:xfrm>
          <a:prstGeom prst="rect">
            <a:avLst/>
          </a:prstGeom>
        </p:spPr>
        <p:txBody>
          <a:bodyPr vert="horz" lIns="92327" tIns="46163" rIns="92327" bIns="46163" rtlCol="0"/>
          <a:lstStyle>
            <a:lvl1pPr algn="r">
              <a:defRPr sz="1200"/>
            </a:lvl1pPr>
          </a:lstStyle>
          <a:p>
            <a:fld id="{4013DF67-DAD4-4A81-8EEE-FC7AE3520222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4237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7" tIns="46163" rIns="92327" bIns="461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769" y="4458886"/>
            <a:ext cx="5682940" cy="4225133"/>
          </a:xfrm>
          <a:prstGeom prst="rect">
            <a:avLst/>
          </a:prstGeom>
        </p:spPr>
        <p:txBody>
          <a:bodyPr vert="horz" lIns="92327" tIns="46163" rIns="92327" bIns="461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770"/>
            <a:ext cx="3077259" cy="469104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618" y="8917770"/>
            <a:ext cx="3077258" cy="469104"/>
          </a:xfrm>
          <a:prstGeom prst="rect">
            <a:avLst/>
          </a:prstGeom>
        </p:spPr>
        <p:txBody>
          <a:bodyPr vert="horz" lIns="92327" tIns="46163" rIns="92327" bIns="46163" rtlCol="0" anchor="b"/>
          <a:lstStyle>
            <a:lvl1pPr algn="r">
              <a:defRPr sz="1200"/>
            </a:lvl1pPr>
          </a:lstStyle>
          <a:p>
            <a:fld id="{22B206FB-800F-47C6-97EB-253111899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3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206FB-800F-47C6-97EB-253111899C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7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sto MT" pitchFamily="18" charset="0"/>
              </a:defRPr>
            </a:lvl1pPr>
          </a:lstStyle>
          <a:p>
            <a:r>
              <a:rPr lang="en-US"/>
              <a:t>Preceptor Training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6C294E-1A8F-4756-8916-64A2FEFB5F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7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1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4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2400" b="1">
                <a:latin typeface="Calisto MT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Calisto MT" pitchFamily="18" charset="0"/>
              </a:defRPr>
            </a:lvl1pPr>
            <a:lvl2pPr>
              <a:defRPr sz="2200">
                <a:solidFill>
                  <a:schemeClr val="tx1"/>
                </a:solidFill>
                <a:latin typeface="Calisto MT" pitchFamily="18" charset="0"/>
              </a:defRPr>
            </a:lvl2pPr>
            <a:lvl3pPr>
              <a:defRPr sz="2000">
                <a:solidFill>
                  <a:schemeClr val="tx1"/>
                </a:solidFill>
                <a:latin typeface="Calisto MT" pitchFamily="18" charset="0"/>
              </a:defRPr>
            </a:lvl3pPr>
            <a:lvl4pPr>
              <a:defRPr sz="1800">
                <a:solidFill>
                  <a:schemeClr val="tx1"/>
                </a:solidFill>
                <a:latin typeface="Calisto MT" pitchFamily="18" charset="0"/>
              </a:defRPr>
            </a:lvl4pPr>
            <a:lvl5pPr>
              <a:defRPr sz="1600">
                <a:solidFill>
                  <a:schemeClr val="tx1"/>
                </a:solidFill>
                <a:latin typeface="Calisto MT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5" t="11545" r="4959" b="11364"/>
          <a:stretch/>
        </p:blipFill>
        <p:spPr>
          <a:xfrm>
            <a:off x="609600" y="457201"/>
            <a:ext cx="2895600" cy="570508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/>
          <p:cNvSpPr txBox="1"/>
          <p:nvPr userDrawn="1"/>
        </p:nvSpPr>
        <p:spPr>
          <a:xfrm>
            <a:off x="1143000" y="1080883"/>
            <a:ext cx="168828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alisto MT" pitchFamily="18" charset="0"/>
              </a:rPr>
              <a:t>AAS in Mortuary Science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sto MT" pitchFamily="18" charset="0"/>
              </a:defRPr>
            </a:lvl1pPr>
          </a:lstStyle>
          <a:p>
            <a:r>
              <a:rPr lang="en-US"/>
              <a:t>Preceptor Training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sto MT" pitchFamily="18" charset="0"/>
              </a:defRPr>
            </a:lvl1pPr>
          </a:lstStyle>
          <a:p>
            <a:fld id="{676C294E-1A8F-4756-8916-64A2FEFB5F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9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2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3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5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0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4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5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21000">
              <a:schemeClr val="bg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Preceptor Training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294E-1A8F-4756-8916-64A2FEFB5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penepentd@canton.edu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344" y="2971800"/>
            <a:ext cx="6400800" cy="2438400"/>
          </a:xfrm>
        </p:spPr>
        <p:txBody>
          <a:bodyPr>
            <a:normAutofit fontScale="70000" lnSpcReduction="20000"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Calisto MT" pitchFamily="18" charset="0"/>
                <a:cs typeface="Times New Roman" panose="02020603050405020304" pitchFamily="18" charset="0"/>
              </a:rPr>
              <a:t>Bachelor of Technology in</a:t>
            </a:r>
          </a:p>
          <a:p>
            <a:r>
              <a:rPr lang="en-US" sz="4800" b="1" dirty="0">
                <a:solidFill>
                  <a:schemeClr val="tx1"/>
                </a:solidFill>
                <a:latin typeface="Calisto MT" pitchFamily="18" charset="0"/>
                <a:cs typeface="Times New Roman" panose="02020603050405020304" pitchFamily="18" charset="0"/>
              </a:rPr>
              <a:t>Funeral Services Administration at SUNY Canton</a:t>
            </a:r>
          </a:p>
          <a:p>
            <a:r>
              <a:rPr lang="en-US" sz="4800" b="1" dirty="0">
                <a:solidFill>
                  <a:schemeClr val="tx1"/>
                </a:solidFill>
                <a:latin typeface="Calisto MT" pitchFamily="18" charset="0"/>
                <a:cs typeface="Times New Roman" panose="02020603050405020304" pitchFamily="18" charset="0"/>
              </a:rPr>
              <a:t>Preceptor Training </a:t>
            </a:r>
          </a:p>
          <a:p>
            <a:r>
              <a:rPr lang="en-US" sz="2800" b="1" dirty="0">
                <a:solidFill>
                  <a:schemeClr val="tx1"/>
                </a:solidFill>
                <a:latin typeface="Calisto MT" pitchFamily="18" charset="0"/>
                <a:cs typeface="Times New Roman" panose="02020603050405020304" pitchFamily="18" charset="0"/>
              </a:rPr>
              <a:t>January 2024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633" y="1143000"/>
            <a:ext cx="3628222" cy="12192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08606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559427-5FA1-F5EF-695B-C10BF934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College Expectation</a:t>
            </a:r>
            <a:br>
              <a:rPr lang="en-US" dirty="0"/>
            </a:br>
            <a:r>
              <a:rPr lang="en-US" dirty="0"/>
              <a:t>(continue)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21DF32-A794-8821-8EB6-CB1A701EC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2012949"/>
            <a:ext cx="80772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Addition Courses Requiring Preceptor Involvement </a:t>
            </a:r>
          </a:p>
          <a:p>
            <a:pPr marL="0" indent="0" algn="ctr">
              <a:buNone/>
            </a:pPr>
            <a:r>
              <a:rPr lang="en-US" b="1" dirty="0"/>
              <a:t>For Online Students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4879263-92A8-071B-FC5E-1281B0DCF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580" y="3155949"/>
            <a:ext cx="7221220" cy="3200400"/>
          </a:xfrm>
        </p:spPr>
        <p:txBody>
          <a:bodyPr/>
          <a:lstStyle/>
          <a:p>
            <a:r>
              <a:rPr lang="en-US" dirty="0"/>
              <a:t>FSAD 121 Analytical Embalming</a:t>
            </a:r>
          </a:p>
          <a:p>
            <a:r>
              <a:rPr lang="en-US" dirty="0"/>
              <a:t> FSAD 211 Embalming and Aseptic Techniques</a:t>
            </a:r>
          </a:p>
          <a:p>
            <a:r>
              <a:rPr lang="en-US" dirty="0"/>
              <a:t>FSAD 307 Human Response to Death</a:t>
            </a:r>
          </a:p>
          <a:p>
            <a:r>
              <a:rPr lang="en-US" dirty="0"/>
              <a:t>FSAD 321 Advanced Embalming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0623F-20CC-4309-7571-8775CF6F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EB108-F946-9440-4027-C318CE13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4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College Expectations</a:t>
            </a:r>
            <a:b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</a:br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0100" y="1905000"/>
            <a:ext cx="7543800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Funeral home will follow state rules for embalming of deceased human remains.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Preceptor agrees to periodic on-site visits by the FSAD Director (or college faculty) at SUNY Canton.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Preceptor agrees to mentor students in as many functions, tasks, and activities related to embalming and funeral directing as possible.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If the funeral home receives a violation before, during  or after a preceptorship, the Preceptor must contact the FSAD Director prior to the next student assignment</a:t>
            </a:r>
          </a:p>
        </p:txBody>
      </p:sp>
    </p:spTree>
    <p:extLst>
      <p:ext uri="{BB962C8B-B14F-4D97-AF65-F5344CB8AC3E}">
        <p14:creationId xmlns:p14="http://schemas.microsoft.com/office/powerpoint/2010/main" val="317164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FSAD Requirement for </a:t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4000" dirty="0">
                <a:solidFill>
                  <a:prstClr val="black"/>
                </a:solidFill>
              </a:rPr>
              <a:t>Students for Internship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82356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SUNY Canton FSAD students will have: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successfully completed all didactic requirements of the program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Students in Practicum will have completed FSAD 121 Embalming I prior to beginning this experience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Completed OSHA training;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Documented Hepatitis B vaccination (or waiver thereof); and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Been oriented to Practicum experience expectations.</a:t>
            </a:r>
          </a:p>
        </p:txBody>
      </p:sp>
    </p:spTree>
    <p:extLst>
      <p:ext uri="{BB962C8B-B14F-4D97-AF65-F5344CB8AC3E}">
        <p14:creationId xmlns:p14="http://schemas.microsoft.com/office/powerpoint/2010/main" val="2990121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FSAD Requirement for </a:t>
            </a:r>
            <a:br>
              <a:rPr lang="en-US" dirty="0"/>
            </a:br>
            <a:r>
              <a:rPr lang="en-US" dirty="0"/>
              <a:t>Students for Internship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7680" y="2057400"/>
            <a:ext cx="853440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SUNY Canton FSAD students will have: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successfully completed all didactic requirements of the program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Students in Internship will have completed FSAD 211 Embalming II prior to beginning this experience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Students will be enrolled in FSAD 321 Advanced Embalming during their Internship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Completed OSHA training;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Documented Hepatitis B vaccination (or waiver thereof); and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Been oriented to Internship in FSAD 308 Intro to Internship.</a:t>
            </a:r>
          </a:p>
        </p:txBody>
      </p:sp>
    </p:spTree>
    <p:extLst>
      <p:ext uri="{BB962C8B-B14F-4D97-AF65-F5344CB8AC3E}">
        <p14:creationId xmlns:p14="http://schemas.microsoft.com/office/powerpoint/2010/main" val="2704783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Disciplinary Issues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3900" y="1752600"/>
            <a:ext cx="769620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Preceptors should enforce the SUNY Canton Student  Code of Conduct in addition to the rules of their funeral homes.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Although certain situations may warrant immediate removal of the student, preceptors are encouraged to promptly contact the program director to notify attendance, behavioral, confidentiality, or performance issues.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Any behavioral or unprofessional conduct should be immediately reported to the FSAD Director</a:t>
            </a:r>
          </a:p>
        </p:txBody>
      </p:sp>
    </p:spTree>
    <p:extLst>
      <p:ext uri="{BB962C8B-B14F-4D97-AF65-F5344CB8AC3E}">
        <p14:creationId xmlns:p14="http://schemas.microsoft.com/office/powerpoint/2010/main" val="2789166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Affiliation Agreement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84582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An Affiliation Agreement will be completed between the funeral home and the faculty prior to the start of the Practicum or Internship experience.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Learning objectives will be designed, supervised, and evaluated by the FSAD Director.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FSAD Director and Preceptors will monitor student activities.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FSAD Director will assign the final grade for the Practicum/Internship experience.</a:t>
            </a:r>
          </a:p>
        </p:txBody>
      </p:sp>
    </p:spTree>
    <p:extLst>
      <p:ext uri="{BB962C8B-B14F-4D97-AF65-F5344CB8AC3E}">
        <p14:creationId xmlns:p14="http://schemas.microsoft.com/office/powerpoint/2010/main" val="2417977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Strategies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057400"/>
            <a:ext cx="769620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Establish clear goals and accountability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Show interest and provide explanations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Show concern for students and their learning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Assess frequently and provide timely feedback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Allow independence and control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Promote active engagement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Share your experiences</a:t>
            </a:r>
          </a:p>
        </p:txBody>
      </p:sp>
    </p:spTree>
    <p:extLst>
      <p:ext uri="{BB962C8B-B14F-4D97-AF65-F5344CB8AC3E}">
        <p14:creationId xmlns:p14="http://schemas.microsoft.com/office/powerpoint/2010/main" val="1601686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Preceptor Responsibilities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652804"/>
            <a:ext cx="868680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listo MT" pitchFamily="18" charset="0"/>
              </a:rPr>
              <a:t>Clearly discuss the requirements of the internship with the student intern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listo MT" pitchFamily="18" charset="0"/>
              </a:rPr>
              <a:t>Work with the student to complete on-site goals, duties, and learning objectives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listo MT" pitchFamily="18" charset="0"/>
              </a:rPr>
              <a:t>Provide ongoing supervision and feedback to the student on his/her performance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listo MT" pitchFamily="18" charset="0"/>
              </a:rPr>
              <a:t>Talk with the faculty mentor and/or meet with him/her during a site visit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listo MT" pitchFamily="18" charset="0"/>
              </a:rPr>
              <a:t>Complete an evaluation of the student’s performance and attitude</a:t>
            </a:r>
          </a:p>
        </p:txBody>
      </p:sp>
    </p:spTree>
    <p:extLst>
      <p:ext uri="{BB962C8B-B14F-4D97-AF65-F5344CB8AC3E}">
        <p14:creationId xmlns:p14="http://schemas.microsoft.com/office/powerpoint/2010/main" val="2352876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Responsibility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680236"/>
            <a:ext cx="8305800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Keep in weekly contact with the student to provide guidance and support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Visit the Practicum/Internship site periodically and contact the site preceptor when necessary to discuss the student’s performance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Assess the student’s learning based established departmental procedures</a:t>
            </a:r>
          </a:p>
        </p:txBody>
      </p:sp>
    </p:spTree>
    <p:extLst>
      <p:ext uri="{BB962C8B-B14F-4D97-AF65-F5344CB8AC3E}">
        <p14:creationId xmlns:p14="http://schemas.microsoft.com/office/powerpoint/2010/main" val="260009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Student’s Responsibility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3776" y="1752600"/>
            <a:ext cx="8305800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Perform to the best of his/her ability tasks assigned by preceptor that relate to my learning objectives and to the responsibilities of the position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Follow all the procedures and rules of the funeral home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Notify the FSAD Director of any problems that may arise during the Practicum/Internship experience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Conduct yourself like a professional funeral director at all times. Re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Behavioral or unprofessional conduct will not be tolerated</a:t>
            </a:r>
          </a:p>
        </p:txBody>
      </p:sp>
    </p:spTree>
    <p:extLst>
      <p:ext uri="{BB962C8B-B14F-4D97-AF65-F5344CB8AC3E}">
        <p14:creationId xmlns:p14="http://schemas.microsoft.com/office/powerpoint/2010/main" val="114318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1462308"/>
            <a:ext cx="4572000" cy="39333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The purpose of preceptor training is to orient preceptors to the SUNY Canton’s Practicum &amp; Internship learning objectives.</a:t>
            </a:r>
          </a:p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These off-campus experiences are a valuable learning opportunity for students; preceptors who are willing to help students learn are greatly appreciated.</a:t>
            </a:r>
          </a:p>
        </p:txBody>
      </p:sp>
    </p:spTree>
    <p:extLst>
      <p:ext uri="{BB962C8B-B14F-4D97-AF65-F5344CB8AC3E}">
        <p14:creationId xmlns:p14="http://schemas.microsoft.com/office/powerpoint/2010/main" val="280485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561088"/>
            <a:ext cx="86868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Preceptor requirements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Compliance with NY (or State where experience is taking place) licensing requirements to practice Funeral Directing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Embalming and Restorative Art knowledge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No state or federal violations (Funeral director in Good Standings with the state)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Instruction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Simple to complex tasks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Hands-on embalming for the student funeral director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Other funeral directing duties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Case reports must be completed by the student &amp; signed by the Preceptor.</a:t>
            </a:r>
          </a:p>
        </p:txBody>
      </p:sp>
    </p:spTree>
    <p:extLst>
      <p:ext uri="{BB962C8B-B14F-4D97-AF65-F5344CB8AC3E}">
        <p14:creationId xmlns:p14="http://schemas.microsoft.com/office/powerpoint/2010/main" val="224913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380D2-EB8C-9F52-29DB-912B3ED95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(continues)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4C0BA7-A580-46EF-56F4-6F1585ADD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FSAD 121 Analytical Embalming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must actively participate in 5 embalmings</a:t>
            </a:r>
          </a:p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FSAD 211 Embalming and Aseptic Techniques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must actively participate in 5 embalmings</a:t>
            </a:r>
          </a:p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FSAD 321 Advanced Embalming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must complete pre-room assignments.</a:t>
            </a:r>
          </a:p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FSAD 307 Human Response to Death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must actively participate funeral service activities</a:t>
            </a:r>
          </a:p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FSAD 323 Restorative Art,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must actively engage in restorative art techniques for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preparations of human remains.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Calisto MT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Calisto MT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Calisto MT" pitchFamily="18" charset="0"/>
            </a:endParaRPr>
          </a:p>
          <a:p>
            <a:endParaRPr lang="en-US" sz="2800" dirty="0">
              <a:solidFill>
                <a:prstClr val="black"/>
              </a:solidFill>
              <a:latin typeface="Calisto MT" pitchFamily="18" charset="0"/>
            </a:endParaRP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71ECFE-5A60-3181-5EB9-BBDE51961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BC44B-1ABE-2F2E-F430-6CE8CC3EE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74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(continued)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590981"/>
            <a:ext cx="8610600" cy="4930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Instruction (continued)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SUNY Canton will provide OSHA training to students.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Funeral home will provide PPEs.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All state rules and regulations from Bureau of Funeral Directing must be followed.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The preceptor sets the ground rules for dress and professional conduct.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Preceptors should remind the students of the </a:t>
            </a:r>
            <a:r>
              <a:rPr lang="en-US" sz="2200" b="1" dirty="0">
                <a:solidFill>
                  <a:prstClr val="black"/>
                </a:solidFill>
                <a:latin typeface="Calisto MT" pitchFamily="18" charset="0"/>
              </a:rPr>
              <a:t>importance for the respect of privacy and confidentiality for the deceased and his/her family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Preceptor agrees to mentor the student in as many functions, tasks, and activities in relation to embalming and funeral directing </a:t>
            </a:r>
          </a:p>
        </p:txBody>
      </p:sp>
    </p:spTree>
    <p:extLst>
      <p:ext uri="{BB962C8B-B14F-4D97-AF65-F5344CB8AC3E}">
        <p14:creationId xmlns:p14="http://schemas.microsoft.com/office/powerpoint/2010/main" val="749271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95400" y="1676400"/>
            <a:ext cx="678180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Preceptor Manual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Embalming &amp; Case Forms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Affiliation Agreement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K Form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Exhibit A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Liability of Insurance Certificate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College website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SUNY Canton College Catalog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Program webpage</a:t>
            </a:r>
          </a:p>
        </p:txBody>
      </p:sp>
    </p:spTree>
    <p:extLst>
      <p:ext uri="{BB962C8B-B14F-4D97-AF65-F5344CB8AC3E}">
        <p14:creationId xmlns:p14="http://schemas.microsoft.com/office/powerpoint/2010/main" val="949118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en-US" dirty="0">
                <a:solidFill>
                  <a:prstClr val="black"/>
                </a:solidFill>
              </a:rPr>
              <a:t>Contact Information</a:t>
            </a:r>
            <a:br>
              <a:rPr lang="en-US" altLang="en-US" b="1" dirty="0">
                <a:latin typeface="Arial" panose="020B0604020202020204" pitchFamily="34" charset="0"/>
              </a:rPr>
            </a:b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</a:rPr>
              <a:t>Funeral Services Administration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Program Director</a:t>
            </a:r>
            <a:br>
              <a:rPr lang="en-US" altLang="en-US" dirty="0">
                <a:latin typeface="Arial" panose="020B0604020202020204" pitchFamily="34" charset="0"/>
              </a:rPr>
            </a:b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</a:rPr>
              <a:t>David R. Penepent, PhD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sz="3600" dirty="0">
                <a:latin typeface="Arial" panose="020B0604020202020204" pitchFamily="34" charset="0"/>
              </a:rPr>
              <a:t>34 Cornell Dr., Canton, NY 13617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sz="3100" dirty="0">
                <a:latin typeface="Arial" panose="020B0604020202020204" pitchFamily="34" charset="0"/>
              </a:rPr>
              <a:t>(315) 386-7170 (o)</a:t>
            </a:r>
            <a:br>
              <a:rPr lang="en-US" altLang="en-US" sz="3100" dirty="0">
                <a:latin typeface="Arial" panose="020B0604020202020204" pitchFamily="34" charset="0"/>
              </a:rPr>
            </a:br>
            <a:r>
              <a:rPr lang="en-US" altLang="en-US" sz="3100" dirty="0">
                <a:latin typeface="Arial" panose="020B0604020202020204" pitchFamily="34" charset="0"/>
              </a:rPr>
              <a:t>(585) 356-4929 (c)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hlinkClick r:id="rId2"/>
              </a:rPr>
              <a:t>penepentd@canton.edu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440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9808" y="16002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Thank you for being a part of the teaching process for the next generation of funeral directors. Your attention and cooperation in this important training helps us create a robust Practical/Internship experience.</a:t>
            </a:r>
          </a:p>
        </p:txBody>
      </p:sp>
    </p:spTree>
    <p:extLst>
      <p:ext uri="{BB962C8B-B14F-4D97-AF65-F5344CB8AC3E}">
        <p14:creationId xmlns:p14="http://schemas.microsoft.com/office/powerpoint/2010/main" val="112911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Preceptor Requirements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1610041"/>
            <a:ext cx="4572000" cy="47459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Graduate of an ABFSE-accredited program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Licensed funeral director in New York State or the State where the student wishes to do his/her practical experience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Free of complaints from the Bureau of Funeral Directing or licensing state agency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Provide feedback to student and FSAD faculty at SUNY Canton</a:t>
            </a:r>
          </a:p>
        </p:txBody>
      </p:sp>
    </p:spTree>
    <p:extLst>
      <p:ext uri="{BB962C8B-B14F-4D97-AF65-F5344CB8AC3E}">
        <p14:creationId xmlns:p14="http://schemas.microsoft.com/office/powerpoint/2010/main" val="99433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08760" y="1676400"/>
            <a:ext cx="64008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Copy of New York Funeral Director’s  license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Verification of Funeral Home License to Practice Funeral Directing during site visit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Verification of Good Standing with the Bureau of Funeral Directing on State Website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Copy of CEU certificates for the last biennium </a:t>
            </a:r>
          </a:p>
        </p:txBody>
      </p:sp>
    </p:spTree>
    <p:extLst>
      <p:ext uri="{BB962C8B-B14F-4D97-AF65-F5344CB8AC3E}">
        <p14:creationId xmlns:p14="http://schemas.microsoft.com/office/powerpoint/2010/main" val="213987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Preceptor Background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1600200"/>
            <a:ext cx="7239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Experienced in the art of embalming; involved in similar program as a student 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Minimum 2-year experience as practitioner of mortuary science in New York or state where experience is held; completed state-required internship during last semester before graduation.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Completed at least 5 cases funeral and embalming cases during Practicum experience and 10 funeral and embalming cases during Internship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Endorsed by management of funeral home as a qualified embalmer with basic skills and demonstrates professionalism</a:t>
            </a:r>
          </a:p>
        </p:txBody>
      </p:sp>
    </p:spTree>
    <p:extLst>
      <p:ext uri="{BB962C8B-B14F-4D97-AF65-F5344CB8AC3E}">
        <p14:creationId xmlns:p14="http://schemas.microsoft.com/office/powerpoint/2010/main" val="2921007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Academic Considerations/</a:t>
            </a:r>
            <a:b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</a:br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Scope of Student Training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432878"/>
            <a:ext cx="8229600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Instruction must have a logical sequence (simple to complex) and include the following embalming tasks:</a:t>
            </a:r>
          </a:p>
          <a:p>
            <a:pPr lvl="0">
              <a:spcBef>
                <a:spcPct val="20000"/>
              </a:spcBef>
            </a:pPr>
            <a:endParaRPr lang="en-US" sz="1000" dirty="0">
              <a:solidFill>
                <a:prstClr val="black"/>
              </a:solidFill>
              <a:latin typeface="Calisto MT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Body disinfection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Body positioning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Posing of features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Raising of vessels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Selection and mixing of fluids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Injection of fluids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Aspiration of body cavities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Closing and suturing of incisions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Completion of case report</a:t>
            </a:r>
          </a:p>
        </p:txBody>
      </p:sp>
    </p:spTree>
    <p:extLst>
      <p:ext uri="{BB962C8B-B14F-4D97-AF65-F5344CB8AC3E}">
        <p14:creationId xmlns:p14="http://schemas.microsoft.com/office/powerpoint/2010/main" val="347538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Academic Considerations/</a:t>
            </a:r>
            <a:b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</a:br>
            <a:r>
              <a:rPr lang="en-US" sz="2400" b="1" dirty="0">
                <a:solidFill>
                  <a:prstClr val="black"/>
                </a:solidFill>
                <a:latin typeface="Calisto MT" pitchFamily="18" charset="0"/>
              </a:rPr>
              <a:t>Scope of Student Training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51432" y="1667657"/>
            <a:ext cx="6096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Funeral directing tasks should include some or all of the following:</a:t>
            </a:r>
          </a:p>
          <a:p>
            <a:pPr lvl="0">
              <a:spcBef>
                <a:spcPct val="20000"/>
              </a:spcBef>
            </a:pPr>
            <a:endParaRPr lang="en-US" sz="2200" dirty="0">
              <a:solidFill>
                <a:prstClr val="black"/>
              </a:solidFill>
              <a:latin typeface="Calisto MT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Attending funerals, memorial services and visitations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Working on paperwork associated with funeral service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Entering data in the Database Application Vital Events (DAVE) </a:t>
            </a:r>
            <a:r>
              <a:rPr lang="en-US" sz="2200" b="1" dirty="0">
                <a:solidFill>
                  <a:prstClr val="black"/>
                </a:solidFill>
                <a:latin typeface="Calisto MT" pitchFamily="18" charset="0"/>
              </a:rPr>
              <a:t>New Requirement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Calisto MT" pitchFamily="18" charset="0"/>
              </a:rPr>
              <a:t>Removing bodies from a variety of places of death</a:t>
            </a:r>
          </a:p>
        </p:txBody>
      </p:sp>
    </p:spTree>
    <p:extLst>
      <p:ext uri="{BB962C8B-B14F-4D97-AF65-F5344CB8AC3E}">
        <p14:creationId xmlns:p14="http://schemas.microsoft.com/office/powerpoint/2010/main" val="1777571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Expectations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" y="147065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Only one student may be assigned to a preceptor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SUNY Canton FSAD Case &amp; Embalming Report will be completed for each case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Student must actively participate in at least 10 embalming procedures and 10 funerals during their Internship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Student must actively participate in at least 5 embalming procedures and 5 funerals during their Practicum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One student at one site at any given time unless prior approval from the FSAD Director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sto MT" pitchFamily="18" charset="0"/>
              </a:rPr>
              <a:t>Clinical sites will have appropriate Personal Protective Equipment</a:t>
            </a:r>
          </a:p>
        </p:txBody>
      </p:sp>
    </p:spTree>
    <p:extLst>
      <p:ext uri="{BB962C8B-B14F-4D97-AF65-F5344CB8AC3E}">
        <p14:creationId xmlns:p14="http://schemas.microsoft.com/office/powerpoint/2010/main" val="338356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56F4-66CE-DBA3-FEF5-FE670B60B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prstClr val="black"/>
                </a:solidFill>
                <a:latin typeface="Calisto MT" pitchFamily="18" charset="0"/>
              </a:rPr>
              <a:t>College Expectations</a:t>
            </a:r>
            <a:br>
              <a:rPr lang="en-US" sz="4400" b="1" dirty="0">
                <a:solidFill>
                  <a:prstClr val="black"/>
                </a:solidFill>
                <a:latin typeface="Calisto MT" pitchFamily="18" charset="0"/>
              </a:rPr>
            </a:br>
            <a:r>
              <a:rPr lang="en-US" sz="4400" b="1" dirty="0">
                <a:solidFill>
                  <a:prstClr val="black"/>
                </a:solidFill>
                <a:latin typeface="Calisto MT" pitchFamily="18" charset="0"/>
              </a:rPr>
              <a:t>(continued)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2D1DB53-C04F-2E61-67EA-03E168582C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For Online students </a:t>
            </a:r>
            <a:r>
              <a:rPr lang="en-US" dirty="0"/>
              <a:t>who are working part-time in the funeral home as part of their educational experience:</a:t>
            </a:r>
          </a:p>
          <a:p>
            <a:r>
              <a:rPr lang="en-US" dirty="0"/>
              <a:t>Students need to be on the FH Workman’s Compensation policy</a:t>
            </a:r>
          </a:p>
          <a:p>
            <a:r>
              <a:rPr lang="en-US" dirty="0"/>
              <a:t>Students need to be on FH auto insurance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305D6B7-FC33-F02F-8EA4-A70E96D75A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Students need to be paid in accordance with state and federal Wage and Hour requirements</a:t>
            </a:r>
          </a:p>
          <a:p>
            <a:r>
              <a:rPr lang="en-US" dirty="0"/>
              <a:t>Students need to attend two, on campus residencies during their educational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14627-08A2-5A8C-D37D-76CEAF73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Preceptor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7A86C-5A92-D76E-8ABF-69D838B0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C294E-1A8F-4756-8916-64A2FEFB5F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6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1533</Words>
  <Application>Microsoft Office PowerPoint</Application>
  <PresentationFormat>On-screen Show (4:3)</PresentationFormat>
  <Paragraphs>204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Calisto MT</vt:lpstr>
      <vt:lpstr>Times New Roman</vt:lpstr>
      <vt:lpstr>Office Theme</vt:lpstr>
      <vt:lpstr>PowerPoint Presentation</vt:lpstr>
      <vt:lpstr>Introduction</vt:lpstr>
      <vt:lpstr>Preceptor Requirements</vt:lpstr>
      <vt:lpstr>Verification</vt:lpstr>
      <vt:lpstr>Preceptor Background</vt:lpstr>
      <vt:lpstr>Academic Considerations/ Scope of Student Training</vt:lpstr>
      <vt:lpstr>Academic Considerations/ Scope of Student Training</vt:lpstr>
      <vt:lpstr>College Expectations</vt:lpstr>
      <vt:lpstr>College Expectations (continued)</vt:lpstr>
      <vt:lpstr>College Expectation (continue)</vt:lpstr>
      <vt:lpstr>College Expectations (continued)</vt:lpstr>
      <vt:lpstr>FSAD Requirement for  Students for Internship</vt:lpstr>
      <vt:lpstr>FSAD Requirement for  Students for Internship</vt:lpstr>
      <vt:lpstr>Disciplinary Issues</vt:lpstr>
      <vt:lpstr>Affiliation Agreement</vt:lpstr>
      <vt:lpstr>Teaching Strategies</vt:lpstr>
      <vt:lpstr>Preceptor Responsibilities</vt:lpstr>
      <vt:lpstr>Faculty Responsibility</vt:lpstr>
      <vt:lpstr>Student’s Responsibility</vt:lpstr>
      <vt:lpstr>Summary</vt:lpstr>
      <vt:lpstr>Summary (continues)</vt:lpstr>
      <vt:lpstr>Summary (continued)</vt:lpstr>
      <vt:lpstr>Resources</vt:lpstr>
      <vt:lpstr>          Contact Information  Funeral Services Administration Program Director  David R. Penepent, PhD 34 Cornell Dr., Canton, NY 13617 (315) 386-7170 (o) (585) 356-4929 (c) penepentd@canton.edu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Simone</dc:creator>
  <cp:lastModifiedBy>Penepent, David</cp:lastModifiedBy>
  <cp:revision>71</cp:revision>
  <cp:lastPrinted>2024-08-12T13:06:49Z</cp:lastPrinted>
  <dcterms:created xsi:type="dcterms:W3CDTF">2014-08-18T15:16:02Z</dcterms:created>
  <dcterms:modified xsi:type="dcterms:W3CDTF">2024-08-12T13:11:32Z</dcterms:modified>
</cp:coreProperties>
</file>