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60" r:id="rId3"/>
    <p:sldId id="268" r:id="rId4"/>
    <p:sldId id="257" r:id="rId5"/>
    <p:sldId id="258" r:id="rId6"/>
    <p:sldId id="262" r:id="rId7"/>
    <p:sldId id="261" r:id="rId8"/>
    <p:sldId id="265" r:id="rId9"/>
    <p:sldId id="264" r:id="rId10"/>
    <p:sldId id="263"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121" autoAdjust="0"/>
  </p:normalViewPr>
  <p:slideViewPr>
    <p:cSldViewPr>
      <p:cViewPr varScale="1">
        <p:scale>
          <a:sx n="82" d="100"/>
          <a:sy n="82" d="100"/>
        </p:scale>
        <p:origin x="309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2E36FE-CFA5-4348-9B77-7E2E81B119C2}" type="datetimeFigureOut">
              <a:rPr lang="en-US" smtClean="0"/>
              <a:pPr/>
              <a:t>3/21/2022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36CEA1-E3BF-4999-BE99-3EED4A7520F0}" type="slidenum">
              <a:rPr lang="en-US" smtClean="0"/>
              <a:pPr/>
              <a:t>‹#›</a:t>
            </a:fld>
            <a:endParaRPr lang="en-US"/>
          </a:p>
        </p:txBody>
      </p:sp>
    </p:spTree>
    <p:extLst>
      <p:ext uri="{BB962C8B-B14F-4D97-AF65-F5344CB8AC3E}">
        <p14:creationId xmlns:p14="http://schemas.microsoft.com/office/powerpoint/2010/main" val="1244072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36CEA1-E3BF-4999-BE99-3EED4A7520F0}" type="slidenum">
              <a:rPr lang="en-US" smtClean="0"/>
              <a:pPr/>
              <a:t>1</a:t>
            </a:fld>
            <a:endParaRPr lang="en-US"/>
          </a:p>
        </p:txBody>
      </p:sp>
    </p:spTree>
    <p:extLst>
      <p:ext uri="{BB962C8B-B14F-4D97-AF65-F5344CB8AC3E}">
        <p14:creationId xmlns:p14="http://schemas.microsoft.com/office/powerpoint/2010/main" val="1352412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736CEA1-E3BF-4999-BE99-3EED4A7520F0}" type="slidenum">
              <a:rPr lang="en-US" smtClean="0"/>
              <a:pPr/>
              <a:t>11</a:t>
            </a:fld>
            <a:endParaRPr lang="en-US"/>
          </a:p>
        </p:txBody>
      </p:sp>
    </p:spTree>
    <p:extLst>
      <p:ext uri="{BB962C8B-B14F-4D97-AF65-F5344CB8AC3E}">
        <p14:creationId xmlns:p14="http://schemas.microsoft.com/office/powerpoint/2010/main" val="3256773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36CEA1-E3BF-4999-BE99-3EED4A7520F0}" type="slidenum">
              <a:rPr lang="en-US" smtClean="0"/>
              <a:pPr/>
              <a:t>2</a:t>
            </a:fld>
            <a:endParaRPr lang="en-US"/>
          </a:p>
        </p:txBody>
      </p:sp>
    </p:spTree>
    <p:extLst>
      <p:ext uri="{BB962C8B-B14F-4D97-AF65-F5344CB8AC3E}">
        <p14:creationId xmlns:p14="http://schemas.microsoft.com/office/powerpoint/2010/main" val="1583046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36CEA1-E3BF-4999-BE99-3EED4A7520F0}" type="slidenum">
              <a:rPr lang="en-US" smtClean="0"/>
              <a:pPr/>
              <a:t>4</a:t>
            </a:fld>
            <a:endParaRPr lang="en-US"/>
          </a:p>
        </p:txBody>
      </p:sp>
    </p:spTree>
    <p:extLst>
      <p:ext uri="{BB962C8B-B14F-4D97-AF65-F5344CB8AC3E}">
        <p14:creationId xmlns:p14="http://schemas.microsoft.com/office/powerpoint/2010/main" val="2306135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36CEA1-E3BF-4999-BE99-3EED4A7520F0}" type="slidenum">
              <a:rPr lang="en-US" smtClean="0"/>
              <a:pPr/>
              <a:t>5</a:t>
            </a:fld>
            <a:endParaRPr lang="en-US"/>
          </a:p>
        </p:txBody>
      </p:sp>
    </p:spTree>
    <p:extLst>
      <p:ext uri="{BB962C8B-B14F-4D97-AF65-F5344CB8AC3E}">
        <p14:creationId xmlns:p14="http://schemas.microsoft.com/office/powerpoint/2010/main" val="4292371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736CEA1-E3BF-4999-BE99-3EED4A7520F0}" type="slidenum">
              <a:rPr lang="en-US" smtClean="0"/>
              <a:pPr/>
              <a:t>6</a:t>
            </a:fld>
            <a:endParaRPr lang="en-US"/>
          </a:p>
        </p:txBody>
      </p:sp>
    </p:spTree>
    <p:extLst>
      <p:ext uri="{BB962C8B-B14F-4D97-AF65-F5344CB8AC3E}">
        <p14:creationId xmlns:p14="http://schemas.microsoft.com/office/powerpoint/2010/main" val="1045272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736CEA1-E3BF-4999-BE99-3EED4A7520F0}" type="slidenum">
              <a:rPr lang="en-US" smtClean="0"/>
              <a:pPr/>
              <a:t>7</a:t>
            </a:fld>
            <a:endParaRPr lang="en-US"/>
          </a:p>
        </p:txBody>
      </p:sp>
    </p:spTree>
    <p:extLst>
      <p:ext uri="{BB962C8B-B14F-4D97-AF65-F5344CB8AC3E}">
        <p14:creationId xmlns:p14="http://schemas.microsoft.com/office/powerpoint/2010/main" val="3608090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36CEA1-E3BF-4999-BE99-3EED4A7520F0}" type="slidenum">
              <a:rPr lang="en-US" smtClean="0"/>
              <a:pPr/>
              <a:t>8</a:t>
            </a:fld>
            <a:endParaRPr lang="en-US"/>
          </a:p>
        </p:txBody>
      </p:sp>
    </p:spTree>
    <p:extLst>
      <p:ext uri="{BB962C8B-B14F-4D97-AF65-F5344CB8AC3E}">
        <p14:creationId xmlns:p14="http://schemas.microsoft.com/office/powerpoint/2010/main" val="2958274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36CEA1-E3BF-4999-BE99-3EED4A7520F0}" type="slidenum">
              <a:rPr lang="en-US" smtClean="0"/>
              <a:pPr/>
              <a:t>9</a:t>
            </a:fld>
            <a:endParaRPr lang="en-US"/>
          </a:p>
        </p:txBody>
      </p:sp>
    </p:spTree>
    <p:extLst>
      <p:ext uri="{BB962C8B-B14F-4D97-AF65-F5344CB8AC3E}">
        <p14:creationId xmlns:p14="http://schemas.microsoft.com/office/powerpoint/2010/main" val="2002775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36CEA1-E3BF-4999-BE99-3EED4A7520F0}" type="slidenum">
              <a:rPr lang="en-US" smtClean="0"/>
              <a:pPr/>
              <a:t>10</a:t>
            </a:fld>
            <a:endParaRPr lang="en-US"/>
          </a:p>
        </p:txBody>
      </p:sp>
    </p:spTree>
    <p:extLst>
      <p:ext uri="{BB962C8B-B14F-4D97-AF65-F5344CB8AC3E}">
        <p14:creationId xmlns:p14="http://schemas.microsoft.com/office/powerpoint/2010/main" val="4283909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F8FEC08-FD58-4C3B-9A3E-579DFE2E2E3F}"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790517-03B3-4D13-8DAD-5620E67A8C31}" type="slidenum">
              <a:rPr lang="en-US" smtClean="0"/>
              <a:pPr/>
              <a:t>‹#›</a:t>
            </a:fld>
            <a:endParaRPr lang="en-US"/>
          </a:p>
        </p:txBody>
      </p:sp>
    </p:spTree>
  </p:cSld>
  <p:clrMapOvr>
    <a:masterClrMapping/>
  </p:clrMapOvr>
  <p:transition spd="med" advClick="0" advTm="15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8FEC08-FD58-4C3B-9A3E-579DFE2E2E3F}"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790517-03B3-4D13-8DAD-5620E67A8C31}" type="slidenum">
              <a:rPr lang="en-US" smtClean="0"/>
              <a:pPr/>
              <a:t>‹#›</a:t>
            </a:fld>
            <a:endParaRPr lang="en-US"/>
          </a:p>
        </p:txBody>
      </p:sp>
    </p:spTree>
  </p:cSld>
  <p:clrMapOvr>
    <a:masterClrMapping/>
  </p:clrMapOvr>
  <p:transition spd="med" advClick="0" advTm="15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8FEC08-FD58-4C3B-9A3E-579DFE2E2E3F}"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790517-03B3-4D13-8DAD-5620E67A8C31}" type="slidenum">
              <a:rPr lang="en-US" smtClean="0"/>
              <a:pPr/>
              <a:t>‹#›</a:t>
            </a:fld>
            <a:endParaRPr lang="en-US"/>
          </a:p>
        </p:txBody>
      </p:sp>
    </p:spTree>
  </p:cSld>
  <p:clrMapOvr>
    <a:masterClrMapping/>
  </p:clrMapOvr>
  <p:transition spd="med" advClick="0" advTm="15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8FEC08-FD58-4C3B-9A3E-579DFE2E2E3F}"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790517-03B3-4D13-8DAD-5620E67A8C31}" type="slidenum">
              <a:rPr lang="en-US" smtClean="0"/>
              <a:pPr/>
              <a:t>‹#›</a:t>
            </a:fld>
            <a:endParaRPr lang="en-US"/>
          </a:p>
        </p:txBody>
      </p:sp>
    </p:spTree>
  </p:cSld>
  <p:clrMapOvr>
    <a:masterClrMapping/>
  </p:clrMapOvr>
  <p:transition spd="med" advClick="0" advTm="15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8FEC08-FD58-4C3B-9A3E-579DFE2E2E3F}"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790517-03B3-4D13-8DAD-5620E67A8C31}" type="slidenum">
              <a:rPr lang="en-US" smtClean="0"/>
              <a:pPr/>
              <a:t>‹#›</a:t>
            </a:fld>
            <a:endParaRPr lang="en-US"/>
          </a:p>
        </p:txBody>
      </p:sp>
    </p:spTree>
  </p:cSld>
  <p:clrMapOvr>
    <a:masterClrMapping/>
  </p:clrMapOvr>
  <p:transition spd="med" advClick="0" advTm="15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F8FEC08-FD58-4C3B-9A3E-579DFE2E2E3F}"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790517-03B3-4D13-8DAD-5620E67A8C31}" type="slidenum">
              <a:rPr lang="en-US" smtClean="0"/>
              <a:pPr/>
              <a:t>‹#›</a:t>
            </a:fld>
            <a:endParaRPr lang="en-US"/>
          </a:p>
        </p:txBody>
      </p:sp>
    </p:spTree>
  </p:cSld>
  <p:clrMapOvr>
    <a:masterClrMapping/>
  </p:clrMapOvr>
  <p:transition spd="med" advClick="0" advTm="15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F8FEC08-FD58-4C3B-9A3E-579DFE2E2E3F}" type="datetimeFigureOut">
              <a:rPr lang="en-US" smtClean="0"/>
              <a:pPr/>
              <a:t>3/21/2022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790517-03B3-4D13-8DAD-5620E67A8C31}" type="slidenum">
              <a:rPr lang="en-US" smtClean="0"/>
              <a:pPr/>
              <a:t>‹#›</a:t>
            </a:fld>
            <a:endParaRPr lang="en-US"/>
          </a:p>
        </p:txBody>
      </p:sp>
    </p:spTree>
  </p:cSld>
  <p:clrMapOvr>
    <a:masterClrMapping/>
  </p:clrMapOvr>
  <p:transition spd="med" advClick="0" advTm="15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8FEC08-FD58-4C3B-9A3E-579DFE2E2E3F}" type="datetimeFigureOut">
              <a:rPr lang="en-US" smtClean="0"/>
              <a:pPr/>
              <a:t>3/21/2022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790517-03B3-4D13-8DAD-5620E67A8C31}" type="slidenum">
              <a:rPr lang="en-US" smtClean="0"/>
              <a:pPr/>
              <a:t>‹#›</a:t>
            </a:fld>
            <a:endParaRPr lang="en-US"/>
          </a:p>
        </p:txBody>
      </p:sp>
    </p:spTree>
  </p:cSld>
  <p:clrMapOvr>
    <a:masterClrMapping/>
  </p:clrMapOvr>
  <p:transition spd="med" advClick="0" advTm="15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8FEC08-FD58-4C3B-9A3E-579DFE2E2E3F}" type="datetimeFigureOut">
              <a:rPr lang="en-US" smtClean="0"/>
              <a:pPr/>
              <a:t>3/21/2022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790517-03B3-4D13-8DAD-5620E67A8C31}" type="slidenum">
              <a:rPr lang="en-US" smtClean="0"/>
              <a:pPr/>
              <a:t>‹#›</a:t>
            </a:fld>
            <a:endParaRPr lang="en-US"/>
          </a:p>
        </p:txBody>
      </p:sp>
    </p:spTree>
  </p:cSld>
  <p:clrMapOvr>
    <a:masterClrMapping/>
  </p:clrMapOvr>
  <p:transition spd="med" advClick="0" advTm="15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8FEC08-FD58-4C3B-9A3E-579DFE2E2E3F}"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790517-03B3-4D13-8DAD-5620E67A8C31}" type="slidenum">
              <a:rPr lang="en-US" smtClean="0"/>
              <a:pPr/>
              <a:t>‹#›</a:t>
            </a:fld>
            <a:endParaRPr lang="en-US"/>
          </a:p>
        </p:txBody>
      </p:sp>
    </p:spTree>
  </p:cSld>
  <p:clrMapOvr>
    <a:masterClrMapping/>
  </p:clrMapOvr>
  <p:transition spd="med" advClick="0" advTm="15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8FEC08-FD58-4C3B-9A3E-579DFE2E2E3F}"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790517-03B3-4D13-8DAD-5620E67A8C31}" type="slidenum">
              <a:rPr lang="en-US" smtClean="0"/>
              <a:pPr/>
              <a:t>‹#›</a:t>
            </a:fld>
            <a:endParaRPr lang="en-US"/>
          </a:p>
        </p:txBody>
      </p:sp>
    </p:spTree>
  </p:cSld>
  <p:clrMapOvr>
    <a:masterClrMapping/>
  </p:clrMapOvr>
  <p:transition spd="med" advClick="0" advTm="1500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8FEC08-FD58-4C3B-9A3E-579DFE2E2E3F}" type="datetimeFigureOut">
              <a:rPr lang="en-US" smtClean="0"/>
              <a:pPr/>
              <a:t>3/21/2022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790517-03B3-4D13-8DAD-5620E67A8C3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advClick="0" advTm="15000">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hyperlink" Target="http://www.canton.edu/business_affairs/purchasing.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gif"/><Relationship Id="rId4" Type="http://schemas.openxmlformats.org/officeDocument/2006/relationships/hyperlink" Target="mailto:purchasing@canton.edu"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8" Type="http://schemas.openxmlformats.org/officeDocument/2006/relationships/hyperlink" Target="mailto:rowleya@canton.edu" TargetMode="External"/><Relationship Id="rId3" Type="http://schemas.openxmlformats.org/officeDocument/2006/relationships/hyperlink" Target="mailto:purchasing@canton.edu" TargetMode="External"/><Relationship Id="rId7" Type="http://schemas.openxmlformats.org/officeDocument/2006/relationships/hyperlink" Target="mailto:crumpa@canton.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tulipm@canton.edu" TargetMode="External"/><Relationship Id="rId5" Type="http://schemas.openxmlformats.org/officeDocument/2006/relationships/hyperlink" Target="mailto:martinb@canton.edu" TargetMode="External"/><Relationship Id="rId4" Type="http://schemas.openxmlformats.org/officeDocument/2006/relationships/hyperlink" Target="mailto:accountspayable@canton.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67300" y="381000"/>
            <a:ext cx="3429000" cy="2057400"/>
          </a:xfrm>
        </p:spPr>
        <p:txBody>
          <a:bodyPr>
            <a:normAutofit fontScale="90000"/>
          </a:bodyPr>
          <a:lstStyle/>
          <a:p>
            <a:r>
              <a:rPr lang="en-US" dirty="0"/>
              <a:t>Welcome </a:t>
            </a:r>
            <a:br>
              <a:rPr lang="en-US" dirty="0"/>
            </a:br>
            <a:r>
              <a:rPr lang="en-US" dirty="0"/>
              <a:t>to </a:t>
            </a:r>
            <a:br>
              <a:rPr lang="en-US" dirty="0"/>
            </a:br>
            <a:r>
              <a:rPr lang="en-US" dirty="0"/>
              <a:t>SUNY Canton</a:t>
            </a:r>
          </a:p>
        </p:txBody>
      </p:sp>
      <p:sp>
        <p:nvSpPr>
          <p:cNvPr id="3" name="Subtitle 2"/>
          <p:cNvSpPr>
            <a:spLocks noGrp="1"/>
          </p:cNvSpPr>
          <p:nvPr>
            <p:ph type="subTitle" idx="1"/>
          </p:nvPr>
        </p:nvSpPr>
        <p:spPr>
          <a:xfrm>
            <a:off x="4876800" y="3810000"/>
            <a:ext cx="3962400" cy="2895600"/>
          </a:xfrm>
        </p:spPr>
        <p:txBody>
          <a:bodyPr>
            <a:normAutofit/>
          </a:bodyPr>
          <a:lstStyle/>
          <a:p>
            <a:r>
              <a:rPr lang="en-US" dirty="0">
                <a:solidFill>
                  <a:schemeClr val="tx1"/>
                </a:solidFill>
              </a:rPr>
              <a:t>Procurement &amp; Travel Services</a:t>
            </a:r>
          </a:p>
          <a:p>
            <a:r>
              <a:rPr lang="en-US" dirty="0">
                <a:solidFill>
                  <a:schemeClr val="tx1"/>
                </a:solidFill>
              </a:rPr>
              <a:t>Accounts Payable</a:t>
            </a:r>
          </a:p>
          <a:p>
            <a:r>
              <a:rPr lang="en-US" dirty="0">
                <a:solidFill>
                  <a:schemeClr val="tx1"/>
                </a:solidFill>
              </a:rPr>
              <a:t>Research Foundation</a:t>
            </a:r>
          </a:p>
          <a:p>
            <a:r>
              <a:rPr lang="en-US" dirty="0">
                <a:solidFill>
                  <a:schemeClr val="tx1"/>
                </a:solidFill>
              </a:rPr>
              <a:t>Budget </a:t>
            </a:r>
          </a:p>
          <a:p>
            <a:endParaRPr lang="en-US" dirty="0">
              <a:solidFill>
                <a:schemeClr val="tx1"/>
              </a:solidFill>
            </a:endParaRPr>
          </a:p>
        </p:txBody>
      </p:sp>
      <p:pic>
        <p:nvPicPr>
          <p:cNvPr id="1037" name="Picture 13" descr="C:\Documents and Settings\martinb\Local Settings\Temporary Internet Files\Content.IE5\W2FPK0JO\MPj04031900000[1].jpg"/>
          <p:cNvPicPr>
            <a:picLocks noChangeAspect="1" noChangeArrowheads="1"/>
          </p:cNvPicPr>
          <p:nvPr/>
        </p:nvPicPr>
        <p:blipFill>
          <a:blip r:embed="rId3"/>
          <a:srcRect/>
          <a:stretch>
            <a:fillRect/>
          </a:stretch>
        </p:blipFill>
        <p:spPr bwMode="auto">
          <a:xfrm>
            <a:off x="0" y="0"/>
            <a:ext cx="4601021" cy="6858000"/>
          </a:xfrm>
          <a:prstGeom prst="rect">
            <a:avLst/>
          </a:prstGeom>
          <a:noFill/>
        </p:spPr>
      </p:pic>
      <p:pic>
        <p:nvPicPr>
          <p:cNvPr id="1039" name="Picture 15" descr="C:\Documents and Settings\martinb\Local Settings\Temporary Internet Files\Content.Outlook\R4APS7TU\LogoColorSmall.gif"/>
          <p:cNvPicPr>
            <a:picLocks noChangeAspect="1" noChangeArrowheads="1"/>
          </p:cNvPicPr>
          <p:nvPr/>
        </p:nvPicPr>
        <p:blipFill>
          <a:blip r:embed="rId4"/>
          <a:srcRect/>
          <a:stretch>
            <a:fillRect/>
          </a:stretch>
        </p:blipFill>
        <p:spPr bwMode="auto">
          <a:xfrm>
            <a:off x="6324600" y="2315671"/>
            <a:ext cx="914400" cy="1464658"/>
          </a:xfrm>
          <a:prstGeom prst="rect">
            <a:avLst/>
          </a:prstGeom>
          <a:noFill/>
        </p:spPr>
      </p:pic>
      <p:pic>
        <p:nvPicPr>
          <p:cNvPr id="1028" name="Picture 4" descr="C:\Documents and Settings\martinb\Local Settings\Temporary Internet Files\Content.IE5\1OX6K27T\MPj04055860000[1].jpg"/>
          <p:cNvPicPr>
            <a:picLocks noChangeAspect="1" noChangeArrowheads="1"/>
          </p:cNvPicPr>
          <p:nvPr/>
        </p:nvPicPr>
        <p:blipFill>
          <a:blip r:embed="rId5"/>
          <a:srcRect/>
          <a:stretch>
            <a:fillRect/>
          </a:stretch>
        </p:blipFill>
        <p:spPr bwMode="auto">
          <a:xfrm>
            <a:off x="0" y="12192"/>
            <a:ext cx="5029200" cy="6833616"/>
          </a:xfrm>
          <a:prstGeom prst="rect">
            <a:avLst/>
          </a:prstGeom>
          <a:noFill/>
          <a:scene3d>
            <a:camera prst="orthographicFront">
              <a:rot lat="0" lon="10800000" rev="0"/>
            </a:camera>
            <a:lightRig rig="threePt" dir="t"/>
          </a:scene3d>
        </p:spPr>
      </p:pic>
    </p:spTree>
  </p:cSld>
  <p:clrMapOvr>
    <a:masterClrMapping/>
  </p:clrMapOvr>
  <p:transition spd="slow" advClick="0" advTm="5000">
    <p:wip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a:t>
            </a:r>
          </a:p>
        </p:txBody>
      </p:sp>
      <p:sp>
        <p:nvSpPr>
          <p:cNvPr id="3" name="Content Placeholder 2"/>
          <p:cNvSpPr>
            <a:spLocks noGrp="1"/>
          </p:cNvSpPr>
          <p:nvPr>
            <p:ph idx="1"/>
          </p:nvPr>
        </p:nvSpPr>
        <p:spPr>
          <a:ln>
            <a:noFill/>
          </a:ln>
        </p:spPr>
        <p:txBody>
          <a:bodyPr/>
          <a:lstStyle/>
          <a:p>
            <a:r>
              <a:rPr lang="en-US" dirty="0"/>
              <a:t>Our procurement policies and procedures can be found on the campus site at </a:t>
            </a:r>
            <a:r>
              <a:rPr lang="en-US" sz="2400" dirty="0">
                <a:solidFill>
                  <a:srgbClr val="FFFF00"/>
                </a:solidFill>
                <a:hlinkClick r:id="rId3"/>
              </a:rPr>
              <a:t>http://www.canton.edu/business_affairs/purchasing.html</a:t>
            </a:r>
            <a:endParaRPr lang="en-US" sz="2400" dirty="0">
              <a:solidFill>
                <a:srgbClr val="FFFF00"/>
              </a:solidFill>
            </a:endParaRPr>
          </a:p>
          <a:p>
            <a:r>
              <a:rPr lang="en-US" dirty="0"/>
              <a:t>The purchasing staff is readily available to assist you with your procurement questions.</a:t>
            </a:r>
          </a:p>
          <a:p>
            <a:r>
              <a:rPr lang="en-US" dirty="0"/>
              <a:t>Call X7555 or email </a:t>
            </a:r>
            <a:r>
              <a:rPr lang="en-US" dirty="0">
                <a:hlinkClick r:id="rId4"/>
              </a:rPr>
              <a:t>purchasing@canton.edu</a:t>
            </a:r>
            <a:endParaRPr lang="en-US" dirty="0"/>
          </a:p>
          <a:p>
            <a:pPr marL="0" indent="0">
              <a:buNone/>
            </a:pPr>
            <a:endParaRPr lang="en-US" dirty="0"/>
          </a:p>
        </p:txBody>
      </p:sp>
      <p:pic>
        <p:nvPicPr>
          <p:cNvPr id="4" name="Picture 15" descr="C:\Documents and Settings\martinb\Local Settings\Temporary Internet Files\Content.Outlook\R4APS7TU\LogoColorSmall.gif"/>
          <p:cNvPicPr>
            <a:picLocks noChangeAspect="1" noChangeArrowheads="1"/>
          </p:cNvPicPr>
          <p:nvPr/>
        </p:nvPicPr>
        <p:blipFill>
          <a:blip r:embed="rId5"/>
          <a:srcRect/>
          <a:stretch>
            <a:fillRect/>
          </a:stretch>
        </p:blipFill>
        <p:spPr bwMode="auto">
          <a:xfrm>
            <a:off x="7276890" y="304800"/>
            <a:ext cx="724110" cy="1159858"/>
          </a:xfrm>
          <a:prstGeom prst="rect">
            <a:avLst/>
          </a:prstGeom>
          <a:noFill/>
        </p:spPr>
      </p:pic>
    </p:spTree>
  </p:cSld>
  <p:clrMapOvr>
    <a:masterClrMapping/>
  </p:clrMapOvr>
  <p:transition spd="slow" advClick="0" advTm="12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a:t>
            </a:r>
          </a:p>
        </p:txBody>
      </p:sp>
      <p:pic>
        <p:nvPicPr>
          <p:cNvPr id="4" name="Content Placeholder 3" descr="jumper.wmf"/>
          <p:cNvPicPr>
            <a:picLocks noGrp="1" noChangeAspect="1"/>
          </p:cNvPicPr>
          <p:nvPr>
            <p:ph idx="1"/>
          </p:nvPr>
        </p:nvPicPr>
        <p:blipFill>
          <a:blip r:embed="rId3"/>
          <a:stretch>
            <a:fillRect/>
          </a:stretch>
        </p:blipFill>
        <p:spPr>
          <a:xfrm>
            <a:off x="-4495800" y="2057400"/>
            <a:ext cx="4760913" cy="3551238"/>
          </a:xfrm>
        </p:spPr>
      </p:pic>
      <p:sp>
        <p:nvSpPr>
          <p:cNvPr id="5" name="Rectangle 4"/>
          <p:cNvSpPr/>
          <p:nvPr/>
        </p:nvSpPr>
        <p:spPr>
          <a:xfrm rot="20619135">
            <a:off x="-5501243" y="2440023"/>
            <a:ext cx="3392853" cy="923330"/>
          </a:xfrm>
          <a:prstGeom prst="rect">
            <a:avLst/>
          </a:prstGeom>
          <a:noFill/>
        </p:spPr>
        <p:txBody>
          <a:bodyPr wrap="none" lIns="91440" tIns="45720" rIns="91440" bIns="45720">
            <a:prstTxWarp prst="textWave2">
              <a:avLst>
                <a:gd name="adj1" fmla="val 20000"/>
                <a:gd name="adj2" fmla="val 776"/>
              </a:avLst>
            </a:prstTxWarp>
            <a:spAutoFit/>
          </a:bodyPr>
          <a:lstStyle/>
          <a:p>
            <a:pPr algn="ct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Thank you!</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6" name="Picture 15" descr="C:\Documents and Settings\martinb\Local Settings\Temporary Internet Files\Content.Outlook\R4APS7TU\LogoColorSmall.gif"/>
          <p:cNvPicPr>
            <a:picLocks noChangeAspect="1" noChangeArrowheads="1"/>
          </p:cNvPicPr>
          <p:nvPr/>
        </p:nvPicPr>
        <p:blipFill>
          <a:blip r:embed="rId4"/>
          <a:srcRect/>
          <a:stretch>
            <a:fillRect/>
          </a:stretch>
        </p:blipFill>
        <p:spPr bwMode="auto">
          <a:xfrm>
            <a:off x="7276890" y="304800"/>
            <a:ext cx="724110" cy="1159858"/>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2000" advClick="0" advTm="5000">
        <p:wipe/>
      </p:transition>
    </mc:Choice>
    <mc:Fallback>
      <p:transition spd="slow" advClick="0" advTm="500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path" presetSubtype="0" accel="50000" decel="50000" fill="hold" nodeType="clickEffect">
                                  <p:stCondLst>
                                    <p:cond delay="0"/>
                                  </p:stCondLst>
                                  <p:childTnLst>
                                    <p:animMotion origin="layout" path="M -0.15816 0.00254 C -0.13646 -0.00811 -0.06181 -0.01875 -0.03559 -0.01875 C 0.13056 -0.01875 0.30035 0.14791 0.30035 0.31458 C 0.30035 0.23055 0.38559 0.14791 0.46615 0.14791 C 0.55156 0.14791 0.63212 0.23194 0.63212 0.31458 C 0.63212 0.27314 0.67465 0.23055 0.71771 0.23055 C 0.7599 0.23055 0.80313 0.27199 0.80313 0.31458 C 0.80313 0.29328 0.82413 0.27314 0.84531 0.27314 C 0.86632 0.27314 0.88785 0.29444 0.88785 0.31458 C 0.88785 0.30393 0.89878 0.29328 0.90955 0.29328 C 0.91476 0.29328 0.93056 0.30393 0.93056 0.31458 C 0.93056 0.30926 0.93611 0.30393 0.94167 0.30393 C 0.94167 0.30532 0.95295 0.30926 0.95295 0.31458 C 0.95295 0.3118 0.95295 0.30926 0.95816 0.30926 C 0.95816 0.31064 0.96406 0.31203 0.96406 0.31458 C 0.96406 0.31319 0.96406 0.3118 0.96406 0.31064 C 0.96927 0.31064 0.96927 0.31203 0.96927 0.31342 C 0.97517 0.31342 0.97517 0.31203 0.97517 0.31064 C 0.98125 0.31064 0.98125 0.31203 0.98125 0.31342 " pathEditMode="fixed" rAng="0" ptsTypes="fffffffffffffffffff">
                                      <p:cBhvr>
                                        <p:cTn id="6" dur="3000" fill="hold"/>
                                        <p:tgtEl>
                                          <p:spTgt spid="4"/>
                                        </p:tgtEl>
                                        <p:attrNameLst>
                                          <p:attrName>ppt_x</p:attrName>
                                          <p:attrName>ppt_y</p:attrName>
                                        </p:attrNameLst>
                                      </p:cBhvr>
                                      <p:rCtr x="57000" y="14500"/>
                                    </p:animMotion>
                                  </p:childTnLst>
                                </p:cTn>
                              </p:par>
                              <p:par>
                                <p:cTn id="7" presetID="54" presetClass="path" presetSubtype="0" accel="50000" decel="50000" fill="hold" grpId="0" nodeType="withEffect">
                                  <p:stCondLst>
                                    <p:cond delay="0"/>
                                  </p:stCondLst>
                                  <p:childTnLst>
                                    <p:animMotion origin="layout" path="M -4.44444E-6 7.40741E-7 C 0.02153 -0.01065 0.09549 -0.0213 0.12118 -0.0213 C 0.28507 -0.0213 0.45261 0.14537 0.45261 0.31204 C 0.45261 0.22801 0.53681 0.14537 0.61632 0.14537 C 0.70035 0.14537 0.78021 0.2294 0.78021 0.31204 C 0.78021 0.2706 0.82205 0.22801 0.86424 0.22801 C 0.90643 0.22801 0.94844 0.26944 0.94844 0.31204 C 0.94844 0.29074 0.96945 0.2706 0.99046 0.2706 C 1.01164 0.2706 1.03247 0.2919 1.03247 0.31204 C 1.03247 0.30139 1.04358 0.29074 1.05365 0.29074 C 1.05921 0.29074 1.07483 0.30139 1.07483 0.31204 C 1.07483 0.30671 1.08004 0.30139 1.08542 0.30139 C 1.08542 0.30278 1.09653 0.30671 1.09653 0.31204 C 1.09653 0.30926 1.09653 0.30671 1.10191 0.30671 C 1.10191 0.3081 1.10764 0.30949 1.10764 0.31204 C 1.10764 0.31065 1.10764 0.30926 1.10764 0.3081 C 1.11303 0.3081 1.11303 0.30949 1.11303 0.31088 C 1.11858 0.31088 1.11858 0.30949 1.11858 0.3081 C 1.12431 0.3081 1.12431 0.30949 1.12431 0.31088 " pathEditMode="fixed" rAng="0" ptsTypes="fffffffffffffffffff">
                                      <p:cBhvr>
                                        <p:cTn id="8" dur="3000" fill="hold"/>
                                        <p:tgtEl>
                                          <p:spTgt spid="5"/>
                                        </p:tgtEl>
                                        <p:attrNameLst>
                                          <p:attrName>ppt_x</p:attrName>
                                          <p:attrName>ppt_y</p:attrName>
                                        </p:attrNameLst>
                                      </p:cBhvr>
                                      <p:rCtr x="56200" y="14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200" dirty="0"/>
              <a:t>Meet the Business Office Staff</a:t>
            </a:r>
          </a:p>
        </p:txBody>
      </p:sp>
      <p:sp>
        <p:nvSpPr>
          <p:cNvPr id="3" name="Content Placeholder 2"/>
          <p:cNvSpPr>
            <a:spLocks noGrp="1"/>
          </p:cNvSpPr>
          <p:nvPr>
            <p:ph idx="1"/>
          </p:nvPr>
        </p:nvSpPr>
        <p:spPr>
          <a:xfrm>
            <a:off x="1295400" y="1219200"/>
            <a:ext cx="6858000" cy="5364162"/>
          </a:xfr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ormAutofit fontScale="47500" lnSpcReduction="20000"/>
          </a:bodyPr>
          <a:lstStyle/>
          <a:p>
            <a:pPr>
              <a:buNone/>
            </a:pPr>
            <a:r>
              <a:rPr lang="en-US" dirty="0"/>
              <a:t>Megan Warren – X7555</a:t>
            </a:r>
          </a:p>
          <a:p>
            <a:pPr>
              <a:buNone/>
            </a:pPr>
            <a:r>
              <a:rPr lang="en-US" dirty="0"/>
              <a:t>Purchasing Clerk - State &amp; Research Foundation</a:t>
            </a:r>
          </a:p>
          <a:p>
            <a:pPr>
              <a:buNone/>
            </a:pPr>
            <a:r>
              <a:rPr lang="en-US" dirty="0">
                <a:hlinkClick r:id="rId3"/>
              </a:rPr>
              <a:t>purchasing@canton.edu</a:t>
            </a:r>
            <a:endParaRPr lang="en-US" dirty="0"/>
          </a:p>
          <a:p>
            <a:pPr>
              <a:buNone/>
            </a:pPr>
            <a:endParaRPr lang="en-US" dirty="0"/>
          </a:p>
          <a:p>
            <a:pPr>
              <a:buNone/>
            </a:pPr>
            <a:r>
              <a:rPr lang="en-US" dirty="0"/>
              <a:t>Debbie Keith – X7555</a:t>
            </a:r>
          </a:p>
          <a:p>
            <a:pPr>
              <a:buNone/>
            </a:pPr>
            <a:r>
              <a:rPr lang="en-US" dirty="0"/>
              <a:t>Account Payable Clerk - State &amp; Research Foundation</a:t>
            </a:r>
          </a:p>
          <a:p>
            <a:pPr>
              <a:buNone/>
            </a:pPr>
            <a:r>
              <a:rPr lang="en-US" dirty="0">
                <a:hlinkClick r:id="rId4"/>
              </a:rPr>
              <a:t>accountspayable@canton.edu</a:t>
            </a:r>
            <a:endParaRPr lang="en-US" dirty="0"/>
          </a:p>
          <a:p>
            <a:pPr>
              <a:buNone/>
            </a:pPr>
            <a:endParaRPr lang="en-US" dirty="0"/>
          </a:p>
          <a:p>
            <a:pPr>
              <a:buNone/>
            </a:pPr>
            <a:r>
              <a:rPr lang="en-US" dirty="0"/>
              <a:t>Beth Martin – X7555</a:t>
            </a:r>
          </a:p>
          <a:p>
            <a:pPr>
              <a:buNone/>
            </a:pPr>
            <a:r>
              <a:rPr lang="en-US" dirty="0"/>
              <a:t>Director of Purchasing  - State &amp; Research Foundation – Contract Review</a:t>
            </a:r>
          </a:p>
          <a:p>
            <a:pPr>
              <a:buNone/>
            </a:pPr>
            <a:r>
              <a:rPr lang="en-US" dirty="0">
                <a:hlinkClick r:id="rId5"/>
              </a:rPr>
              <a:t>martinb@canton.edu</a:t>
            </a:r>
            <a:endParaRPr lang="en-US" dirty="0"/>
          </a:p>
          <a:p>
            <a:pPr>
              <a:buNone/>
            </a:pPr>
            <a:endParaRPr lang="en-US" dirty="0"/>
          </a:p>
          <a:p>
            <a:pPr>
              <a:buNone/>
            </a:pPr>
            <a:r>
              <a:rPr lang="en-US" dirty="0"/>
              <a:t>Melissa Tulip – X7338</a:t>
            </a:r>
          </a:p>
          <a:p>
            <a:pPr>
              <a:buNone/>
            </a:pPr>
            <a:r>
              <a:rPr lang="en-US" dirty="0"/>
              <a:t>Budget Officer</a:t>
            </a:r>
          </a:p>
          <a:p>
            <a:pPr>
              <a:buNone/>
            </a:pPr>
            <a:r>
              <a:rPr lang="en-US" dirty="0">
                <a:hlinkClick r:id="rId6"/>
              </a:rPr>
              <a:t>tulipm@canton.edu</a:t>
            </a:r>
            <a:endParaRPr lang="en-US" dirty="0"/>
          </a:p>
          <a:p>
            <a:pPr>
              <a:buNone/>
            </a:pPr>
            <a:endParaRPr lang="en-US" dirty="0"/>
          </a:p>
          <a:p>
            <a:pPr>
              <a:buNone/>
            </a:pPr>
            <a:r>
              <a:rPr lang="en-US" dirty="0"/>
              <a:t>Amanda Crump – X7677</a:t>
            </a:r>
          </a:p>
          <a:p>
            <a:pPr>
              <a:buNone/>
            </a:pPr>
            <a:r>
              <a:rPr lang="en-US" dirty="0"/>
              <a:t>College Accountant</a:t>
            </a:r>
          </a:p>
          <a:p>
            <a:pPr>
              <a:buNone/>
            </a:pPr>
            <a:r>
              <a:rPr lang="en-US" dirty="0">
                <a:hlinkClick r:id="rId7"/>
              </a:rPr>
              <a:t>crumpa@canton.edu</a:t>
            </a:r>
            <a:endParaRPr lang="en-US" dirty="0"/>
          </a:p>
          <a:p>
            <a:pPr>
              <a:buNone/>
            </a:pPr>
            <a:endParaRPr lang="en-US" dirty="0"/>
          </a:p>
          <a:p>
            <a:pPr>
              <a:buNone/>
            </a:pPr>
            <a:r>
              <a:rPr lang="en-US" dirty="0"/>
              <a:t>Amanda Rowley – X7559</a:t>
            </a:r>
          </a:p>
          <a:p>
            <a:pPr>
              <a:buNone/>
            </a:pPr>
            <a:r>
              <a:rPr lang="en-US" dirty="0"/>
              <a:t>Travel Coordinator</a:t>
            </a:r>
          </a:p>
          <a:p>
            <a:pPr>
              <a:buNone/>
            </a:pPr>
            <a:r>
              <a:rPr lang="en-US" dirty="0">
                <a:hlinkClick r:id="rId8"/>
              </a:rPr>
              <a:t>rowleya@canton.edu</a:t>
            </a: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a:p>
            <a:pPr>
              <a:buNone/>
            </a:pPr>
            <a:endParaRPr lang="en-US" dirty="0"/>
          </a:p>
        </p:txBody>
      </p:sp>
    </p:spTree>
  </p:cSld>
  <p:clrMapOvr>
    <a:masterClrMapping/>
  </p:clrMapOvr>
  <mc:AlternateContent xmlns:mc="http://schemas.openxmlformats.org/markup-compatibility/2006">
    <mc:Choice xmlns:p14="http://schemas.microsoft.com/office/powerpoint/2010/main" Requires="p14">
      <p:transition p14:dur="250" advClick="0" advTm="12000">
        <p:wipe/>
      </p:transition>
    </mc:Choice>
    <mc:Fallback>
      <p:transition advClick="0" advTm="12000">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43999-C309-4BD7-8597-B88F9C299DC7}"/>
              </a:ext>
            </a:extLst>
          </p:cNvPr>
          <p:cNvSpPr>
            <a:spLocks noGrp="1"/>
          </p:cNvSpPr>
          <p:nvPr>
            <p:ph type="title"/>
          </p:nvPr>
        </p:nvSpPr>
        <p:spPr>
          <a:xfrm>
            <a:off x="457200" y="160337"/>
            <a:ext cx="8229600" cy="1143000"/>
          </a:xfrm>
        </p:spPr>
        <p:txBody>
          <a:bodyPr/>
          <a:lstStyle/>
          <a:p>
            <a:r>
              <a:rPr lang="en-US" dirty="0"/>
              <a:t>General Procurement Information</a:t>
            </a:r>
          </a:p>
        </p:txBody>
      </p:sp>
      <p:sp>
        <p:nvSpPr>
          <p:cNvPr id="3" name="Content Placeholder 2">
            <a:extLst>
              <a:ext uri="{FF2B5EF4-FFF2-40B4-BE49-F238E27FC236}">
                <a16:creationId xmlns:a16="http://schemas.microsoft.com/office/drawing/2014/main" id="{520747C9-32B4-4FC9-8949-58EBB313792D}"/>
              </a:ext>
            </a:extLst>
          </p:cNvPr>
          <p:cNvSpPr>
            <a:spLocks noGrp="1"/>
          </p:cNvSpPr>
          <p:nvPr>
            <p:ph idx="1"/>
          </p:nvPr>
        </p:nvSpPr>
        <p:spPr>
          <a:xfrm>
            <a:off x="463062" y="1547018"/>
            <a:ext cx="8229600" cy="4625182"/>
          </a:xfrm>
        </p:spPr>
        <p:txBody>
          <a:bodyPr/>
          <a:lstStyle/>
          <a:p>
            <a:r>
              <a:rPr lang="en-US" dirty="0"/>
              <a:t>The following slides are a brief overview of NYS policies and procedures for state funded purchasing. </a:t>
            </a:r>
          </a:p>
          <a:p>
            <a:pPr marL="0" indent="0">
              <a:buNone/>
            </a:pPr>
            <a:endParaRPr lang="en-US" dirty="0"/>
          </a:p>
          <a:p>
            <a:r>
              <a:rPr lang="en-US" dirty="0"/>
              <a:t>If you will be processing requisitions for your department, you’ll need to contact Procurement for training.</a:t>
            </a:r>
          </a:p>
        </p:txBody>
      </p:sp>
    </p:spTree>
    <p:extLst>
      <p:ext uri="{BB962C8B-B14F-4D97-AF65-F5344CB8AC3E}">
        <p14:creationId xmlns:p14="http://schemas.microsoft.com/office/powerpoint/2010/main" val="2813327670"/>
      </p:ext>
    </p:extLst>
  </p:cSld>
  <p:clrMapOvr>
    <a:masterClrMapping/>
  </p:clrMapOvr>
  <p:transition spd="slow" advClick="0" advTm="1200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Purchasing Objective</a:t>
            </a:r>
            <a:br>
              <a:rPr lang="en-US" dirty="0"/>
            </a:br>
            <a:endParaRPr lang="en-US" dirty="0"/>
          </a:p>
        </p:txBody>
      </p:sp>
      <p:sp>
        <p:nvSpPr>
          <p:cNvPr id="3" name="Content Placeholder 2"/>
          <p:cNvSpPr>
            <a:spLocks noGrp="1"/>
          </p:cNvSpPr>
          <p:nvPr>
            <p:ph idx="1"/>
          </p:nvPr>
        </p:nvSpPr>
        <p:spPr/>
        <p:txBody>
          <a:bodyPr>
            <a:normAutofit/>
          </a:bodyPr>
          <a:lstStyle/>
          <a:p>
            <a:r>
              <a:rPr lang="en-US" dirty="0"/>
              <a:t>NYS and SUNY Canton's basic procurement objective is to secure all goods and services from the most reasonable and responsible source.  </a:t>
            </a:r>
          </a:p>
          <a:p>
            <a:r>
              <a:rPr lang="en-US" dirty="0"/>
              <a:t>The practice of competitive bidding, not only tends to assure reasonable prices, but also guards against favoritism, improvidence and fraud.</a:t>
            </a:r>
          </a:p>
        </p:txBody>
      </p:sp>
      <p:pic>
        <p:nvPicPr>
          <p:cNvPr id="4" name="Picture 15" descr="C:\Documents and Settings\martinb\Local Settings\Temporary Internet Files\Content.Outlook\R4APS7TU\LogoColorSmall.gif"/>
          <p:cNvPicPr>
            <a:picLocks noChangeAspect="1" noChangeArrowheads="1"/>
          </p:cNvPicPr>
          <p:nvPr/>
        </p:nvPicPr>
        <p:blipFill>
          <a:blip r:embed="rId3"/>
          <a:srcRect/>
          <a:stretch>
            <a:fillRect/>
          </a:stretch>
        </p:blipFill>
        <p:spPr bwMode="auto">
          <a:xfrm>
            <a:off x="7239001" y="457200"/>
            <a:ext cx="666854" cy="1068146"/>
          </a:xfrm>
          <a:prstGeom prst="rect">
            <a:avLst/>
          </a:prstGeom>
          <a:noFill/>
        </p:spPr>
      </p:pic>
    </p:spTree>
  </p:cSld>
  <p:clrMapOvr>
    <a:masterClrMapping/>
  </p:clrMapOvr>
  <p:transition spd="slow" advClick="0" advTm="14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childTnLst>
                          </p:cTn>
                        </p:par>
                        <p:par>
                          <p:cTn id="8" fill="hold">
                            <p:stCondLst>
                              <p:cond delay="1000"/>
                            </p:stCondLst>
                            <p:childTnLst>
                              <p:par>
                                <p:cTn id="9" presetID="8" presetClass="entr" presetSubtype="16"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amond(in)">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193"/>
            <a:ext cx="8229600" cy="1143000"/>
          </a:xfrm>
        </p:spPr>
        <p:txBody>
          <a:bodyPr/>
          <a:lstStyle/>
          <a:p>
            <a:r>
              <a:rPr lang="en-US" dirty="0"/>
              <a:t>Purchasing Policies</a:t>
            </a:r>
          </a:p>
        </p:txBody>
      </p:sp>
      <p:pic>
        <p:nvPicPr>
          <p:cNvPr id="4" name="Picture 15" descr="C:\Documents and Settings\martinb\Local Settings\Temporary Internet Files\Content.Outlook\R4APS7TU\LogoColorSmall.gif"/>
          <p:cNvPicPr>
            <a:picLocks noChangeAspect="1" noChangeArrowheads="1"/>
          </p:cNvPicPr>
          <p:nvPr/>
        </p:nvPicPr>
        <p:blipFill>
          <a:blip r:embed="rId3"/>
          <a:srcRect/>
          <a:stretch>
            <a:fillRect/>
          </a:stretch>
        </p:blipFill>
        <p:spPr bwMode="auto">
          <a:xfrm>
            <a:off x="7620000" y="37422"/>
            <a:ext cx="594176" cy="951734"/>
          </a:xfrm>
          <a:prstGeom prst="rect">
            <a:avLst/>
          </a:prstGeom>
          <a:noFill/>
        </p:spPr>
      </p:pic>
      <p:sp>
        <p:nvSpPr>
          <p:cNvPr id="7" name="Rectangle 6"/>
          <p:cNvSpPr/>
          <p:nvPr/>
        </p:nvSpPr>
        <p:spPr>
          <a:xfrm>
            <a:off x="750276" y="1820396"/>
            <a:ext cx="8077200" cy="4524315"/>
          </a:xfrm>
          <a:prstGeom prst="rect">
            <a:avLst/>
          </a:prstGeom>
        </p:spPr>
        <p:txBody>
          <a:bodyPr wrap="square">
            <a:spAutoFit/>
          </a:bodyPr>
          <a:lstStyle/>
          <a:p>
            <a:pPr>
              <a:buNone/>
            </a:pPr>
            <a:endParaRPr lang="en-US" sz="2400" dirty="0"/>
          </a:p>
          <a:p>
            <a:pPr>
              <a:buNone/>
            </a:pPr>
            <a:r>
              <a:rPr lang="en-US" sz="2400" dirty="0"/>
              <a:t>Requestors are not authorized to make purchases on their own. Approvals are generated through  the SUNY Finance &amp; Management System (FMS.) </a:t>
            </a:r>
          </a:p>
          <a:p>
            <a:pPr>
              <a:buNone/>
            </a:pPr>
            <a:endParaRPr lang="en-US" sz="2400" dirty="0"/>
          </a:p>
          <a:p>
            <a:pPr>
              <a:buNone/>
            </a:pPr>
            <a:r>
              <a:rPr lang="en-US" sz="2400" dirty="0"/>
              <a:t>Authorizing any orders before all approvals are received is beyond the scope of a State employee's authority, and the employee may be held personally liable. </a:t>
            </a:r>
          </a:p>
          <a:p>
            <a:pPr>
              <a:buNone/>
            </a:pPr>
            <a:endParaRPr lang="en-US" sz="2400" dirty="0"/>
          </a:p>
          <a:p>
            <a:r>
              <a:rPr lang="en-US" sz="2400" dirty="0"/>
              <a:t>All service agreements and contracts are to be signed by the VP of Administration.</a:t>
            </a:r>
          </a:p>
          <a:p>
            <a:pPr>
              <a:buNone/>
            </a:pPr>
            <a:endParaRPr lang="en-US" sz="2400" dirty="0"/>
          </a:p>
        </p:txBody>
      </p:sp>
      <p:sp>
        <p:nvSpPr>
          <p:cNvPr id="6" name="Content Placeholder 5">
            <a:extLst>
              <a:ext uri="{FF2B5EF4-FFF2-40B4-BE49-F238E27FC236}">
                <a16:creationId xmlns:a16="http://schemas.microsoft.com/office/drawing/2014/main" id="{6DAC8342-1719-4137-B28E-E8534892D443}"/>
              </a:ext>
            </a:extLst>
          </p:cNvPr>
          <p:cNvSpPr>
            <a:spLocks noGrp="1"/>
          </p:cNvSpPr>
          <p:nvPr>
            <p:ph idx="1"/>
          </p:nvPr>
        </p:nvSpPr>
        <p:spPr>
          <a:xfrm>
            <a:off x="316524" y="884137"/>
            <a:ext cx="8510952" cy="5460574"/>
          </a:xfrm>
        </p:spPr>
        <p:txBody>
          <a:bodyPr>
            <a:normAutofit/>
          </a:bodyPr>
          <a:lstStyle/>
          <a:p>
            <a:pPr marL="400050" lvl="1" indent="0">
              <a:buNone/>
            </a:pPr>
            <a:r>
              <a:rPr lang="en-US" sz="2400" dirty="0"/>
              <a:t>Goods and contractual services are requested on an electronic   requisition (E- Req).  See your immediate supervisor for processing requirements in your department.</a:t>
            </a:r>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dirty="0"/>
          </a:p>
        </p:txBody>
      </p:sp>
    </p:spTree>
  </p:cSld>
  <p:clrMapOvr>
    <a:masterClrMapping/>
  </p:clrMapOvr>
  <p:transition spd="slow" advClick="0" advTm="2500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a:t>Purchasing Policy</a:t>
            </a:r>
          </a:p>
        </p:txBody>
      </p:sp>
      <p:sp>
        <p:nvSpPr>
          <p:cNvPr id="3" name="Content Placeholder 2"/>
          <p:cNvSpPr>
            <a:spLocks noGrp="1"/>
          </p:cNvSpPr>
          <p:nvPr>
            <p:ph idx="1"/>
          </p:nvPr>
        </p:nvSpPr>
        <p:spPr>
          <a:xfrm>
            <a:off x="304800" y="2057400"/>
            <a:ext cx="8610600" cy="4800600"/>
          </a:xfrm>
        </p:spPr>
        <p:txBody>
          <a:bodyPr>
            <a:normAutofit lnSpcReduction="10000"/>
          </a:bodyPr>
          <a:lstStyle/>
          <a:p>
            <a:pPr algn="ctr">
              <a:buNone/>
            </a:pPr>
            <a:r>
              <a:rPr lang="en-US" sz="3000" dirty="0"/>
              <a:t>SUNY Canton should utilize preferred sources</a:t>
            </a:r>
          </a:p>
          <a:p>
            <a:pPr algn="ctr">
              <a:buNone/>
            </a:pPr>
            <a:r>
              <a:rPr lang="en-US" sz="3000" dirty="0"/>
              <a:t>whenever possible.  Form, function and utility</a:t>
            </a:r>
          </a:p>
          <a:p>
            <a:pPr algn="ctr">
              <a:buNone/>
            </a:pPr>
            <a:r>
              <a:rPr lang="en-US" sz="3000" dirty="0"/>
              <a:t>requirements should be considered.</a:t>
            </a:r>
          </a:p>
          <a:p>
            <a:pPr algn="ctr">
              <a:buNone/>
            </a:pPr>
            <a:endParaRPr lang="en-US" sz="1200" dirty="0"/>
          </a:p>
          <a:p>
            <a:pPr>
              <a:buNone/>
            </a:pPr>
            <a:r>
              <a:rPr lang="en-US" sz="3000" dirty="0"/>
              <a:t>Preferred Sources are:</a:t>
            </a:r>
          </a:p>
          <a:p>
            <a:r>
              <a:rPr lang="en-US" sz="3000" dirty="0" err="1"/>
              <a:t>Corcraft</a:t>
            </a:r>
            <a:endParaRPr lang="en-US" sz="3000" dirty="0"/>
          </a:p>
          <a:p>
            <a:r>
              <a:rPr lang="en-US" sz="3000" dirty="0"/>
              <a:t>NYS Preferred Source Program for People Who Are Blind - NYSPSP</a:t>
            </a:r>
          </a:p>
          <a:p>
            <a:r>
              <a:rPr lang="en-US" sz="3000" dirty="0"/>
              <a:t>New York State Industries for the Disabled – NYSID</a:t>
            </a:r>
          </a:p>
          <a:p>
            <a:r>
              <a:rPr lang="en-US" sz="3000" dirty="0"/>
              <a:t>New York State Office of Mental Health </a:t>
            </a:r>
          </a:p>
        </p:txBody>
      </p:sp>
      <p:pic>
        <p:nvPicPr>
          <p:cNvPr id="5" name="Picture 15" descr="C:\Documents and Settings\martinb\Local Settings\Temporary Internet Files\Content.Outlook\R4APS7TU\LogoColorSmall.gif"/>
          <p:cNvPicPr>
            <a:picLocks noChangeAspect="1" noChangeArrowheads="1"/>
          </p:cNvPicPr>
          <p:nvPr/>
        </p:nvPicPr>
        <p:blipFill>
          <a:blip r:embed="rId3"/>
          <a:srcRect/>
          <a:stretch>
            <a:fillRect/>
          </a:stretch>
        </p:blipFill>
        <p:spPr bwMode="auto">
          <a:xfrm>
            <a:off x="7276890" y="304800"/>
            <a:ext cx="724110" cy="1159858"/>
          </a:xfrm>
          <a:prstGeom prst="rect">
            <a:avLst/>
          </a:prstGeom>
          <a:noFill/>
        </p:spPr>
      </p:pic>
      <p:sp>
        <p:nvSpPr>
          <p:cNvPr id="6" name="Rectangle 5"/>
          <p:cNvSpPr/>
          <p:nvPr/>
        </p:nvSpPr>
        <p:spPr>
          <a:xfrm>
            <a:off x="2895600" y="1219200"/>
            <a:ext cx="3140475" cy="584775"/>
          </a:xfrm>
          <a:prstGeom prst="rect">
            <a:avLst/>
          </a:prstGeom>
        </p:spPr>
        <p:txBody>
          <a:bodyPr wrap="none">
            <a:spAutoFit/>
          </a:bodyPr>
          <a:lstStyle/>
          <a:p>
            <a:pPr algn="ctr"/>
            <a:r>
              <a:rPr lang="en-US" sz="3200" i="1" dirty="0"/>
              <a:t>Preferred Sources</a:t>
            </a:r>
          </a:p>
        </p:txBody>
      </p:sp>
    </p:spTree>
  </p:cSld>
  <p:clrMapOvr>
    <a:masterClrMapping/>
  </p:clrMapOvr>
  <p:transition spd="slow" advClick="0" advTm="1200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Policy</a:t>
            </a:r>
          </a:p>
        </p:txBody>
      </p:sp>
      <p:sp>
        <p:nvSpPr>
          <p:cNvPr id="3" name="Content Placeholder 2"/>
          <p:cNvSpPr>
            <a:spLocks noGrp="1"/>
          </p:cNvSpPr>
          <p:nvPr>
            <p:ph idx="1"/>
          </p:nvPr>
        </p:nvSpPr>
        <p:spPr>
          <a:xfrm>
            <a:off x="304800" y="2514600"/>
            <a:ext cx="8610600" cy="4525963"/>
          </a:xfrm>
        </p:spPr>
        <p:txBody>
          <a:bodyPr/>
          <a:lstStyle/>
          <a:p>
            <a:pPr>
              <a:buNone/>
            </a:pPr>
            <a:r>
              <a:rPr lang="en-US" dirty="0"/>
              <a:t>	It is SUNY Canton’s policy to take affirmative action to ensure that New York State certified minority and women-owned business enterprises (“M/WBEs”) are given the opportunity to demonstrate their ability to provide the University with commodities and services at competitive prices.</a:t>
            </a:r>
          </a:p>
        </p:txBody>
      </p:sp>
      <p:pic>
        <p:nvPicPr>
          <p:cNvPr id="4" name="Picture 15" descr="C:\Documents and Settings\martinb\Local Settings\Temporary Internet Files\Content.Outlook\R4APS7TU\LogoColorSmall.gif"/>
          <p:cNvPicPr>
            <a:picLocks noChangeAspect="1" noChangeArrowheads="1"/>
          </p:cNvPicPr>
          <p:nvPr/>
        </p:nvPicPr>
        <p:blipFill>
          <a:blip r:embed="rId3"/>
          <a:srcRect/>
          <a:stretch>
            <a:fillRect/>
          </a:stretch>
        </p:blipFill>
        <p:spPr bwMode="auto">
          <a:xfrm>
            <a:off x="7276890" y="304800"/>
            <a:ext cx="724110" cy="1159858"/>
          </a:xfrm>
          <a:prstGeom prst="rect">
            <a:avLst/>
          </a:prstGeom>
          <a:noFill/>
        </p:spPr>
      </p:pic>
      <p:sp>
        <p:nvSpPr>
          <p:cNvPr id="5" name="Rectangle 4"/>
          <p:cNvSpPr/>
          <p:nvPr/>
        </p:nvSpPr>
        <p:spPr>
          <a:xfrm>
            <a:off x="1676400" y="1524000"/>
            <a:ext cx="5918993" cy="584775"/>
          </a:xfrm>
          <a:prstGeom prst="rect">
            <a:avLst/>
          </a:prstGeom>
        </p:spPr>
        <p:txBody>
          <a:bodyPr wrap="none">
            <a:spAutoFit/>
          </a:bodyPr>
          <a:lstStyle/>
          <a:p>
            <a:pPr algn="ctr"/>
            <a:r>
              <a:rPr lang="en-US" sz="3200" i="1" dirty="0"/>
              <a:t>Minority/Women Owned Business</a:t>
            </a:r>
          </a:p>
        </p:txBody>
      </p:sp>
    </p:spTree>
  </p:cSld>
  <p:clrMapOvr>
    <a:masterClrMapping/>
  </p:clrMapOvr>
  <p:transition spd="slow" advClick="0" advTm="1200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Policy</a:t>
            </a:r>
          </a:p>
        </p:txBody>
      </p:sp>
      <p:sp>
        <p:nvSpPr>
          <p:cNvPr id="3" name="Content Placeholder 2"/>
          <p:cNvSpPr>
            <a:spLocks noGrp="1"/>
          </p:cNvSpPr>
          <p:nvPr>
            <p:ph idx="1"/>
          </p:nvPr>
        </p:nvSpPr>
        <p:spPr>
          <a:xfrm>
            <a:off x="457200" y="1295401"/>
            <a:ext cx="8229600" cy="990600"/>
          </a:xfrm>
        </p:spPr>
        <p:txBody>
          <a:bodyPr>
            <a:normAutofit lnSpcReduction="10000"/>
          </a:bodyPr>
          <a:lstStyle/>
          <a:p>
            <a:pPr algn="ctr">
              <a:buNone/>
            </a:pPr>
            <a:r>
              <a:rPr lang="en-US" i="1" dirty="0"/>
              <a:t>New York State </a:t>
            </a:r>
            <a:br>
              <a:rPr lang="en-US" i="1" dirty="0"/>
            </a:br>
            <a:r>
              <a:rPr lang="en-US" i="1" dirty="0"/>
              <a:t>Office of General Services</a:t>
            </a:r>
          </a:p>
        </p:txBody>
      </p:sp>
      <p:pic>
        <p:nvPicPr>
          <p:cNvPr id="4" name="Picture 15" descr="C:\Documents and Settings\martinb\Local Settings\Temporary Internet Files\Content.Outlook\R4APS7TU\LogoColorSmall.gif"/>
          <p:cNvPicPr>
            <a:picLocks noChangeAspect="1" noChangeArrowheads="1"/>
          </p:cNvPicPr>
          <p:nvPr/>
        </p:nvPicPr>
        <p:blipFill>
          <a:blip r:embed="rId3"/>
          <a:srcRect/>
          <a:stretch>
            <a:fillRect/>
          </a:stretch>
        </p:blipFill>
        <p:spPr bwMode="auto">
          <a:xfrm>
            <a:off x="7276890" y="304800"/>
            <a:ext cx="724110" cy="1159858"/>
          </a:xfrm>
          <a:prstGeom prst="rect">
            <a:avLst/>
          </a:prstGeom>
          <a:noFill/>
        </p:spPr>
      </p:pic>
      <p:sp>
        <p:nvSpPr>
          <p:cNvPr id="1025" name="Rectangle 1"/>
          <p:cNvSpPr>
            <a:spLocks noChangeArrowheads="1"/>
          </p:cNvSpPr>
          <p:nvPr/>
        </p:nvSpPr>
        <p:spPr bwMode="auto">
          <a:xfrm>
            <a:off x="304800" y="3048000"/>
            <a:ext cx="88392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000" b="0" i="1" u="none" strike="noStrike" cap="none" normalizeH="0" baseline="0" dirty="0">
                <a:ln>
                  <a:noFill/>
                </a:ln>
                <a:solidFill>
                  <a:schemeClr val="tx1"/>
                </a:solidFill>
                <a:effectLst/>
              </a:rPr>
              <a:t> </a:t>
            </a:r>
            <a:r>
              <a:rPr kumimoji="0" lang="en-US" sz="3000" b="0" i="0" u="none" strike="noStrike" cap="none" normalizeH="0" baseline="0" dirty="0">
                <a:ln>
                  <a:noFill/>
                </a:ln>
                <a:solidFill>
                  <a:schemeClr val="tx1"/>
                </a:solidFill>
                <a:effectLst/>
              </a:rPr>
              <a:t>A campus may elect to purchase any commodities or services, regardless of amount, from an existing Office of General Services (OGS) centralized state contract following the procedures and requirements established by OGS, as appropriate for SUNY</a:t>
            </a:r>
            <a:r>
              <a:rPr kumimoji="0" lang="en-US" sz="1800" b="0" i="0" u="none" strike="noStrike" cap="none" normalizeH="0" baseline="0" dirty="0">
                <a:ln>
                  <a:noFill/>
                </a:ln>
                <a:solidFill>
                  <a:schemeClr val="tx1"/>
                </a:solidFill>
                <a:effectLst/>
              </a:rPr>
              <a:t>. </a:t>
            </a:r>
          </a:p>
        </p:txBody>
      </p:sp>
      <p:sp>
        <p:nvSpPr>
          <p:cNvPr id="6" name="TextBox 5"/>
          <p:cNvSpPr txBox="1"/>
          <p:nvPr/>
        </p:nvSpPr>
        <p:spPr>
          <a:xfrm>
            <a:off x="2133600" y="2362200"/>
            <a:ext cx="5486400" cy="584775"/>
          </a:xfrm>
          <a:prstGeom prst="rect">
            <a:avLst/>
          </a:prstGeom>
          <a:noFill/>
        </p:spPr>
        <p:txBody>
          <a:bodyPr wrap="square" rtlCol="0">
            <a:spAutoFit/>
          </a:bodyPr>
          <a:lstStyle/>
          <a:p>
            <a:r>
              <a:rPr lang="en-US" sz="3200" i="1" dirty="0"/>
              <a:t>Centralized State Contracts</a:t>
            </a:r>
            <a:endParaRPr lang="en-US" sz="3200" dirty="0"/>
          </a:p>
        </p:txBody>
      </p:sp>
    </p:spTree>
  </p:cSld>
  <p:clrMapOvr>
    <a:masterClrMapping/>
  </p:clrMapOvr>
  <p:transition spd="slow" advClick="0" advTm="1200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3369" y="162054"/>
            <a:ext cx="6324600" cy="685800"/>
          </a:xfrm>
        </p:spPr>
        <p:txBody>
          <a:bodyPr>
            <a:normAutofit fontScale="90000"/>
          </a:bodyPr>
          <a:lstStyle/>
          <a:p>
            <a:r>
              <a:rPr lang="en-US" dirty="0"/>
              <a:t>SUNY Canton Purchasing Thresholds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19304236"/>
              </p:ext>
            </p:extLst>
          </p:nvPr>
        </p:nvGraphicFramePr>
        <p:xfrm>
          <a:off x="152400" y="1055574"/>
          <a:ext cx="8839200" cy="5161419"/>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1131298">
                <a:tc>
                  <a:txBody>
                    <a:bodyPr/>
                    <a:lstStyle/>
                    <a:p>
                      <a:pPr algn="ctr"/>
                      <a:endParaRPr lang="en-US" sz="2000" dirty="0">
                        <a:latin typeface="Arial" pitchFamily="34" charset="0"/>
                        <a:cs typeface="Arial" pitchFamily="34" charset="0"/>
                      </a:endParaRPr>
                    </a:p>
                    <a:p>
                      <a:pPr algn="ctr"/>
                      <a:r>
                        <a:rPr lang="en-US" sz="2000" dirty="0">
                          <a:latin typeface="Arial" pitchFamily="34" charset="0"/>
                          <a:cs typeface="Arial" pitchFamily="34" charset="0"/>
                        </a:rPr>
                        <a:t>Purchase Dollar Range</a:t>
                      </a:r>
                    </a:p>
                  </a:txBody>
                  <a:tcPr/>
                </a:tc>
                <a:tc>
                  <a:txBody>
                    <a:bodyPr/>
                    <a:lstStyle/>
                    <a:p>
                      <a:pPr algn="ctr"/>
                      <a:endParaRPr lang="en-US" sz="2000" dirty="0">
                        <a:latin typeface="Arial" pitchFamily="34" charset="0"/>
                        <a:cs typeface="Arial" pitchFamily="34" charset="0"/>
                      </a:endParaRPr>
                    </a:p>
                    <a:p>
                      <a:pPr algn="ctr"/>
                      <a:r>
                        <a:rPr lang="en-US" sz="2000" dirty="0">
                          <a:latin typeface="Arial" pitchFamily="34" charset="0"/>
                          <a:cs typeface="Arial" pitchFamily="34" charset="0"/>
                        </a:rPr>
                        <a:t>Expected Processing</a:t>
                      </a:r>
                      <a:r>
                        <a:rPr lang="en-US" sz="2000" baseline="0" dirty="0">
                          <a:latin typeface="Arial" pitchFamily="34" charset="0"/>
                          <a:cs typeface="Arial" pitchFamily="34" charset="0"/>
                        </a:rPr>
                        <a:t> Time</a:t>
                      </a:r>
                      <a:endParaRPr lang="en-US" sz="2000" dirty="0">
                        <a:latin typeface="Arial" pitchFamily="34" charset="0"/>
                        <a:cs typeface="Arial" pitchFamily="34" charset="0"/>
                      </a:endParaRPr>
                    </a:p>
                  </a:txBody>
                  <a:tcPr/>
                </a:tc>
                <a:tc>
                  <a:txBody>
                    <a:bodyPr/>
                    <a:lstStyle/>
                    <a:p>
                      <a:pPr algn="ctr"/>
                      <a:endParaRPr lang="en-US" sz="2000" dirty="0">
                        <a:latin typeface="Arial" pitchFamily="34" charset="0"/>
                        <a:cs typeface="Arial" pitchFamily="34" charset="0"/>
                      </a:endParaRPr>
                    </a:p>
                    <a:p>
                      <a:pPr algn="ctr"/>
                      <a:r>
                        <a:rPr lang="en-US" sz="2000" dirty="0">
                          <a:latin typeface="Arial" pitchFamily="34" charset="0"/>
                          <a:cs typeface="Arial" pitchFamily="34" charset="0"/>
                        </a:rPr>
                        <a:t>Price</a:t>
                      </a:r>
                      <a:r>
                        <a:rPr lang="en-US" sz="2000" baseline="0" dirty="0">
                          <a:latin typeface="Arial" pitchFamily="34" charset="0"/>
                          <a:cs typeface="Arial" pitchFamily="34" charset="0"/>
                        </a:rPr>
                        <a:t> Soliciting from Vendors</a:t>
                      </a:r>
                      <a:endParaRPr lang="en-US" sz="2000" dirty="0">
                        <a:latin typeface="Arial" pitchFamily="34" charset="0"/>
                        <a:cs typeface="Arial" pitchFamily="34" charset="0"/>
                      </a:endParaRPr>
                    </a:p>
                  </a:txBody>
                  <a:tcPr/>
                </a:tc>
                <a:extLst>
                  <a:ext uri="{0D108BD9-81ED-4DB2-BD59-A6C34878D82A}">
                    <a16:rowId xmlns:a16="http://schemas.microsoft.com/office/drawing/2014/main" val="10000"/>
                  </a:ext>
                </a:extLst>
              </a:tr>
              <a:tr h="995541">
                <a:tc>
                  <a:txBody>
                    <a:bodyPr/>
                    <a:lstStyle/>
                    <a:p>
                      <a:r>
                        <a:rPr lang="en-US" b="1" dirty="0"/>
                        <a:t>$2,500 to $50,000</a:t>
                      </a:r>
                      <a:endParaRPr lang="en-US" dirty="0"/>
                    </a:p>
                  </a:txBody>
                  <a:tcPr anchor="ctr"/>
                </a:tc>
                <a:tc>
                  <a:txBody>
                    <a:bodyPr/>
                    <a:lstStyle/>
                    <a:p>
                      <a:pPr algn="ctr"/>
                      <a:r>
                        <a:rPr lang="en-US" dirty="0"/>
                        <a:t>1-2 weeks</a:t>
                      </a:r>
                    </a:p>
                  </a:txBody>
                  <a:tcPr anchor="ctr"/>
                </a:tc>
                <a:tc>
                  <a:txBody>
                    <a:bodyPr/>
                    <a:lstStyle/>
                    <a:p>
                      <a:r>
                        <a:rPr lang="en-US" dirty="0"/>
                        <a:t>Written Documentation to support both the selection of the vendor and reasonableness of price.</a:t>
                      </a:r>
                    </a:p>
                  </a:txBody>
                  <a:tcPr anchor="ctr"/>
                </a:tc>
                <a:extLst>
                  <a:ext uri="{0D108BD9-81ED-4DB2-BD59-A6C34878D82A}">
                    <a16:rowId xmlns:a16="http://schemas.microsoft.com/office/drawing/2014/main" val="10001"/>
                  </a:ext>
                </a:extLst>
              </a:tr>
              <a:tr h="995541">
                <a:tc>
                  <a:txBody>
                    <a:bodyPr/>
                    <a:lstStyle/>
                    <a:p>
                      <a:r>
                        <a:rPr lang="en-US" b="1" dirty="0"/>
                        <a:t>$50,000.01 to $125,000</a:t>
                      </a:r>
                      <a:endParaRPr lang="en-US" dirty="0"/>
                    </a:p>
                  </a:txBody>
                  <a:tcPr anchor="ctr"/>
                </a:tc>
                <a:tc>
                  <a:txBody>
                    <a:bodyPr/>
                    <a:lstStyle/>
                    <a:p>
                      <a:pPr algn="ctr"/>
                      <a:r>
                        <a:rPr lang="en-US" dirty="0"/>
                        <a:t>1-3 weeks</a:t>
                      </a:r>
                    </a:p>
                  </a:txBody>
                  <a:tcPr anchor="ctr"/>
                </a:tc>
                <a:tc>
                  <a:txBody>
                    <a:bodyPr/>
                    <a:lstStyle/>
                    <a:p>
                      <a:r>
                        <a:rPr lang="en-US" dirty="0"/>
                        <a:t>Must solicit a minimum of three (3) informal quotes or proposals from responsible vendors. Publication in the NYS Contract Reporter applies.</a:t>
                      </a:r>
                    </a:p>
                    <a:p>
                      <a:r>
                        <a:rPr lang="en-US" dirty="0"/>
                        <a:t>Contact the Procurement Office for requirements.</a:t>
                      </a:r>
                    </a:p>
                  </a:txBody>
                  <a:tcPr anchor="ctr"/>
                </a:tc>
                <a:extLst>
                  <a:ext uri="{0D108BD9-81ED-4DB2-BD59-A6C34878D82A}">
                    <a16:rowId xmlns:a16="http://schemas.microsoft.com/office/drawing/2014/main" val="10002"/>
                  </a:ext>
                </a:extLst>
              </a:tr>
              <a:tr h="1297220">
                <a:tc>
                  <a:txBody>
                    <a:bodyPr/>
                    <a:lstStyle/>
                    <a:p>
                      <a:r>
                        <a:rPr lang="en-US" b="1" dirty="0"/>
                        <a:t>$125,000.01 and higher</a:t>
                      </a:r>
                      <a:endParaRPr lang="en-US" dirty="0"/>
                    </a:p>
                  </a:txBody>
                  <a:tcPr anchor="ctr"/>
                </a:tc>
                <a:tc>
                  <a:txBody>
                    <a:bodyPr/>
                    <a:lstStyle/>
                    <a:p>
                      <a:pPr algn="ctr"/>
                      <a:r>
                        <a:rPr lang="en-US" dirty="0"/>
                        <a:t>1-8 weeks</a:t>
                      </a:r>
                    </a:p>
                  </a:txBody>
                  <a:tcPr anchor="ctr"/>
                </a:tc>
                <a:tc>
                  <a:txBody>
                    <a:bodyPr/>
                    <a:lstStyle/>
                    <a:p>
                      <a:r>
                        <a:rPr lang="en-US" dirty="0"/>
                        <a:t>Must solicit a minimum of five (5) formal sealed bids or proposals</a:t>
                      </a:r>
                    </a:p>
                    <a:p>
                      <a:r>
                        <a:rPr lang="en-US" dirty="0"/>
                        <a:t>Contact Procurement Office for assistance with bid requirements.</a:t>
                      </a:r>
                    </a:p>
                  </a:txBody>
                  <a:tcPr anchor="ctr"/>
                </a:tc>
                <a:extLst>
                  <a:ext uri="{0D108BD9-81ED-4DB2-BD59-A6C34878D82A}">
                    <a16:rowId xmlns:a16="http://schemas.microsoft.com/office/drawing/2014/main" val="10003"/>
                  </a:ext>
                </a:extLst>
              </a:tr>
            </a:tbl>
          </a:graphicData>
        </a:graphic>
      </p:graphicFrame>
      <p:pic>
        <p:nvPicPr>
          <p:cNvPr id="4" name="Picture 15" descr="C:\Documents and Settings\martinb\Local Settings\Temporary Internet Files\Content.Outlook\R4APS7TU\LogoColorSmall.gif"/>
          <p:cNvPicPr>
            <a:picLocks noChangeAspect="1" noChangeArrowheads="1"/>
          </p:cNvPicPr>
          <p:nvPr/>
        </p:nvPicPr>
        <p:blipFill>
          <a:blip r:embed="rId3"/>
          <a:srcRect/>
          <a:stretch>
            <a:fillRect/>
          </a:stretch>
        </p:blipFill>
        <p:spPr bwMode="auto">
          <a:xfrm>
            <a:off x="7581690" y="-8429"/>
            <a:ext cx="724110" cy="1159858"/>
          </a:xfrm>
          <a:prstGeom prst="rect">
            <a:avLst/>
          </a:prstGeom>
          <a:noFill/>
        </p:spPr>
      </p:pic>
      <p:sp>
        <p:nvSpPr>
          <p:cNvPr id="5" name="Rectangle 4"/>
          <p:cNvSpPr/>
          <p:nvPr/>
        </p:nvSpPr>
        <p:spPr>
          <a:xfrm>
            <a:off x="381000" y="6211669"/>
            <a:ext cx="8382000" cy="369332"/>
          </a:xfrm>
          <a:prstGeom prst="rect">
            <a:avLst/>
          </a:prstGeom>
        </p:spPr>
        <p:txBody>
          <a:bodyPr wrap="square">
            <a:spAutoFit/>
          </a:bodyPr>
          <a:lstStyle/>
          <a:p>
            <a:r>
              <a:rPr lang="en-US" i="1" dirty="0">
                <a:latin typeface="Arial Narrow" pitchFamily="34" charset="0"/>
              </a:rPr>
              <a:t>THE PURCHASING STAFF RESERVES THE RIGHT TO SEEK COMPETITION AT ANY LEVEL</a:t>
            </a:r>
            <a:endParaRPr lang="en-US" i="1" dirty="0"/>
          </a:p>
        </p:txBody>
      </p:sp>
    </p:spTree>
  </p:cSld>
  <p:clrMapOvr>
    <a:masterClrMapping/>
  </p:clrMapOvr>
  <p:transition spd="med" advClick="0" advTm="20000">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1495</TotalTime>
  <Words>635</Words>
  <Application>Microsoft Office PowerPoint</Application>
  <PresentationFormat>On-screen Show (4:3)</PresentationFormat>
  <Paragraphs>111</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 Narrow</vt:lpstr>
      <vt:lpstr>Calibri</vt:lpstr>
      <vt:lpstr>Office Theme</vt:lpstr>
      <vt:lpstr>Welcome  to  SUNY Canton</vt:lpstr>
      <vt:lpstr>Meet the Business Office Staff</vt:lpstr>
      <vt:lpstr>General Procurement Information</vt:lpstr>
      <vt:lpstr> Purchasing Objective </vt:lpstr>
      <vt:lpstr>Purchasing Policies</vt:lpstr>
      <vt:lpstr>Purchasing Policy</vt:lpstr>
      <vt:lpstr>Purchasing Policy</vt:lpstr>
      <vt:lpstr>Purchasing Policy</vt:lpstr>
      <vt:lpstr>SUNY Canton Purchasing Thresholds</vt:lpstr>
      <vt:lpstr>Purchasing </vt:lpstr>
      <vt:lpstr>Purchasing</vt:lpstr>
    </vt:vector>
  </TitlesOfParts>
  <Company>SUNY Canton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martinb</dc:creator>
  <cp:lastModifiedBy>Martin, Bethany</cp:lastModifiedBy>
  <cp:revision>138</cp:revision>
  <dcterms:created xsi:type="dcterms:W3CDTF">2008-10-31T18:42:24Z</dcterms:created>
  <dcterms:modified xsi:type="dcterms:W3CDTF">2022-03-21T19:36:25Z</dcterms:modified>
</cp:coreProperties>
</file>