
<file path=[Content_Types].xml><?xml version="1.0" encoding="utf-8"?>
<Types xmlns="http://schemas.openxmlformats.org/package/2006/content-types">
  <Default Extension="bmp" ContentType="image/bmp"/>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14"/>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wley, Amanda" initials="RA" lastIdx="0" clrIdx="0">
    <p:extLst>
      <p:ext uri="{19B8F6BF-5375-455C-9EA6-DF929625EA0E}">
        <p15:presenceInfo xmlns:p15="http://schemas.microsoft.com/office/powerpoint/2012/main" userId="S-1-5-21-874565056-1277511379-912775732-191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8" autoAdjust="0"/>
    <p:restoredTop sz="86395"/>
  </p:normalViewPr>
  <p:slideViewPr>
    <p:cSldViewPr snapToGrid="0">
      <p:cViewPr varScale="1">
        <p:scale>
          <a:sx n="85" d="100"/>
          <a:sy n="85" d="100"/>
        </p:scale>
        <p:origin x="200" y="704"/>
      </p:cViewPr>
      <p:guideLst/>
    </p:cSldViewPr>
  </p:slideViewPr>
  <p:outlineViewPr>
    <p:cViewPr>
      <p:scale>
        <a:sx n="33" d="100"/>
        <a:sy n="33" d="100"/>
      </p:scale>
      <p:origin x="0" y="-1155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5459E7-BE8A-6145-A173-3A4A25CC071A}" type="datetimeFigureOut">
              <a:rPr lang="en-US" smtClean="0"/>
              <a:t>3/1/22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2314C-CFEA-C14F-8ADB-8F42BAF4029B}" type="slidenum">
              <a:rPr lang="en-US" smtClean="0"/>
              <a:t>‹#›</a:t>
            </a:fld>
            <a:endParaRPr lang="en-US"/>
          </a:p>
        </p:txBody>
      </p:sp>
    </p:spTree>
    <p:extLst>
      <p:ext uri="{BB962C8B-B14F-4D97-AF65-F5344CB8AC3E}">
        <p14:creationId xmlns:p14="http://schemas.microsoft.com/office/powerpoint/2010/main" val="173008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D2314C-CFEA-C14F-8ADB-8F42BAF4029B}" type="slidenum">
              <a:rPr lang="en-US" smtClean="0"/>
              <a:t>5</a:t>
            </a:fld>
            <a:endParaRPr lang="en-US"/>
          </a:p>
        </p:txBody>
      </p:sp>
    </p:spTree>
    <p:extLst>
      <p:ext uri="{BB962C8B-B14F-4D97-AF65-F5344CB8AC3E}">
        <p14:creationId xmlns:p14="http://schemas.microsoft.com/office/powerpoint/2010/main" val="77504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D2314C-CFEA-C14F-8ADB-8F42BAF4029B}" type="slidenum">
              <a:rPr lang="en-US" smtClean="0"/>
              <a:t>6</a:t>
            </a:fld>
            <a:endParaRPr lang="en-US"/>
          </a:p>
        </p:txBody>
      </p:sp>
    </p:spTree>
    <p:extLst>
      <p:ext uri="{BB962C8B-B14F-4D97-AF65-F5344CB8AC3E}">
        <p14:creationId xmlns:p14="http://schemas.microsoft.com/office/powerpoint/2010/main" val="1716126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D2314C-CFEA-C14F-8ADB-8F42BAF4029B}" type="slidenum">
              <a:rPr lang="en-US" smtClean="0"/>
              <a:t>10</a:t>
            </a:fld>
            <a:endParaRPr lang="en-US"/>
          </a:p>
        </p:txBody>
      </p:sp>
    </p:spTree>
    <p:extLst>
      <p:ext uri="{BB962C8B-B14F-4D97-AF65-F5344CB8AC3E}">
        <p14:creationId xmlns:p14="http://schemas.microsoft.com/office/powerpoint/2010/main" val="1430075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D2314C-CFEA-C14F-8ADB-8F42BAF4029B}" type="slidenum">
              <a:rPr lang="en-US" smtClean="0"/>
              <a:t>11</a:t>
            </a:fld>
            <a:endParaRPr lang="en-US"/>
          </a:p>
        </p:txBody>
      </p:sp>
    </p:spTree>
    <p:extLst>
      <p:ext uri="{BB962C8B-B14F-4D97-AF65-F5344CB8AC3E}">
        <p14:creationId xmlns:p14="http://schemas.microsoft.com/office/powerpoint/2010/main" val="1331463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D2314C-CFEA-C14F-8ADB-8F42BAF4029B}" type="slidenum">
              <a:rPr lang="en-US" smtClean="0"/>
              <a:t>12</a:t>
            </a:fld>
            <a:endParaRPr lang="en-US"/>
          </a:p>
        </p:txBody>
      </p:sp>
    </p:spTree>
    <p:extLst>
      <p:ext uri="{BB962C8B-B14F-4D97-AF65-F5344CB8AC3E}">
        <p14:creationId xmlns:p14="http://schemas.microsoft.com/office/powerpoint/2010/main" val="146874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3/1/22</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3/1/22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3/1/22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3/1/22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3/1/22</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3/1/22</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3/1/22</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3/1/22</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3/1/22</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3/1/22</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3/1/22</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3/1/22</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tmp"/><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mailto:rowleya@canton.edu"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hyperlink" Target="http://www.canton.edu/travel"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canton.edu/trave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hyperlink" Target="https://www.gsa.gov/travel/plan-book/per-diem-rat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9665" y="2091263"/>
            <a:ext cx="9235439" cy="3220570"/>
          </a:xfrm>
        </p:spPr>
        <p:txBody>
          <a:bodyPr/>
          <a:lstStyle/>
          <a:p>
            <a:r>
              <a:rPr lang="en-US" sz="6600" dirty="0"/>
              <a:t>SUNY Canton </a:t>
            </a:r>
            <a:br>
              <a:rPr lang="en-US" sz="6600" dirty="0"/>
            </a:br>
            <a:r>
              <a:rPr lang="en-US" sz="6600" dirty="0"/>
              <a:t>Travel </a:t>
            </a:r>
            <a:br>
              <a:rPr lang="en-US" sz="6600" dirty="0"/>
            </a:br>
            <a:r>
              <a:rPr lang="en-US" sz="6000" dirty="0"/>
              <a:t>Polices &amp; Procedures</a:t>
            </a:r>
          </a:p>
        </p:txBody>
      </p:sp>
      <p:pic>
        <p:nvPicPr>
          <p:cNvPr id="4" name="Picture 3">
            <a:extLst>
              <a:ext uri="{FF2B5EF4-FFF2-40B4-BE49-F238E27FC236}">
                <a16:creationId xmlns:a16="http://schemas.microsoft.com/office/drawing/2014/main" id="{00000000-0008-0000-0000-000002000000}"/>
              </a:ext>
              <a:ext uri="{C183D7F6-B498-43B3-948B-1728B52AA6E4}">
                <adec:decorative xmlns:adec="http://schemas.microsoft.com/office/drawing/2017/decorative" val="1"/>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10579612" y="6234545"/>
            <a:ext cx="1290681" cy="457200"/>
          </a:xfrm>
          <a:prstGeom prst="rect">
            <a:avLst/>
          </a:prstGeom>
          <a:noFill/>
          <a:ln w="9525">
            <a:noFill/>
            <a:miter lim="800000"/>
            <a:headEnd/>
            <a:tailEnd/>
          </a:ln>
        </p:spPr>
      </p:pic>
    </p:spTree>
    <p:extLst>
      <p:ext uri="{BB962C8B-B14F-4D97-AF65-F5344CB8AC3E}">
        <p14:creationId xmlns:p14="http://schemas.microsoft.com/office/powerpoint/2010/main" val="300603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avel Voucher"/>
          <p:cNvPicPr>
            <a:picLocks noGrp="1" noChangeAspect="1"/>
          </p:cNvPicPr>
          <p:nvPr>
            <p:ph idx="1"/>
          </p:nvPr>
        </p:nvPicPr>
        <p:blipFill rotWithShape="1">
          <a:blip r:embed="rId3"/>
          <a:srcRect l="67632" t="21063" r="18180" b="7502"/>
          <a:stretch/>
        </p:blipFill>
        <p:spPr>
          <a:xfrm>
            <a:off x="7433733" y="753532"/>
            <a:ext cx="3784600" cy="5359401"/>
          </a:xfrm>
          <a:prstGeom prst="rect">
            <a:avLst/>
          </a:prstGeom>
        </p:spPr>
      </p:pic>
      <p:sp>
        <p:nvSpPr>
          <p:cNvPr id="5" name="TextBox 4"/>
          <p:cNvSpPr txBox="1"/>
          <p:nvPr/>
        </p:nvSpPr>
        <p:spPr>
          <a:xfrm>
            <a:off x="897775" y="2161309"/>
            <a:ext cx="6317672" cy="4247317"/>
          </a:xfrm>
          <a:prstGeom prst="rect">
            <a:avLst/>
          </a:prstGeom>
          <a:noFill/>
        </p:spPr>
        <p:txBody>
          <a:bodyPr wrap="square" rtlCol="0">
            <a:spAutoFit/>
          </a:bodyPr>
          <a:lstStyle/>
          <a:p>
            <a:pPr marL="285750" indent="-285750">
              <a:buFont typeface="Arial" panose="020B0604020202020204" pitchFamily="34" charset="0"/>
              <a:buChar char="•"/>
            </a:pPr>
            <a:r>
              <a:rPr lang="en-US" dirty="0"/>
              <a:t>Reimbursement of travel expenses MUST be submitted to the Travel Coordinator within </a:t>
            </a:r>
            <a:r>
              <a:rPr lang="en-US" b="1" dirty="0"/>
              <a:t>30 days of your departure date</a:t>
            </a:r>
            <a:r>
              <a:rPr lang="en-US" dirty="0"/>
              <a:t>.</a:t>
            </a:r>
            <a:br>
              <a:rPr lang="en-US" dirty="0"/>
            </a:br>
            <a:endParaRPr lang="en-US" dirty="0"/>
          </a:p>
          <a:p>
            <a:pPr marL="285750" indent="-285750">
              <a:buFont typeface="Arial" panose="020B0604020202020204" pitchFamily="34" charset="0"/>
              <a:buChar char="•"/>
            </a:pPr>
            <a:r>
              <a:rPr lang="en-US" dirty="0"/>
              <a:t>All expenses </a:t>
            </a:r>
            <a:r>
              <a:rPr lang="en-US" b="1" dirty="0"/>
              <a:t>MUST</a:t>
            </a:r>
            <a:r>
              <a:rPr lang="en-US" dirty="0"/>
              <a:t> be recorded and receipts attached to a completed travel voucher.</a:t>
            </a:r>
            <a:br>
              <a:rPr lang="en-US" dirty="0"/>
            </a:br>
            <a:r>
              <a:rPr lang="en-US" dirty="0"/>
              <a:t> </a:t>
            </a:r>
          </a:p>
          <a:p>
            <a:pPr marL="285750" indent="-285750">
              <a:buFont typeface="Arial" panose="020B0604020202020204" pitchFamily="34" charset="0"/>
              <a:buChar char="•"/>
            </a:pPr>
            <a:r>
              <a:rPr lang="en-US" dirty="0"/>
              <a:t>The travel voucher </a:t>
            </a:r>
            <a:r>
              <a:rPr lang="en-US" b="1" dirty="0"/>
              <a:t>MUST </a:t>
            </a:r>
            <a:r>
              <a:rPr lang="en-US" dirty="0"/>
              <a:t>be signed by the traveler and the Account Manager (whomever is funding the trip.)</a:t>
            </a:r>
            <a:br>
              <a:rPr lang="en-US" dirty="0"/>
            </a:br>
            <a:endParaRPr lang="en-US" dirty="0"/>
          </a:p>
          <a:p>
            <a:pPr marL="285750" indent="-285750">
              <a:buFont typeface="Arial" panose="020B0604020202020204" pitchFamily="34" charset="0"/>
              <a:buChar char="•"/>
            </a:pPr>
            <a:r>
              <a:rPr lang="en-US" dirty="0"/>
              <a:t>There is a two week turnaround time for reimbursements. </a:t>
            </a:r>
          </a:p>
          <a:p>
            <a:pPr marL="285750" indent="-285750">
              <a:buFont typeface="Arial" panose="020B0604020202020204" pitchFamily="34" charset="0"/>
              <a:buChar char="•"/>
            </a:pPr>
            <a:endParaRPr lang="en-US" dirty="0"/>
          </a:p>
          <a:p>
            <a:endParaRPr lang="en-US" dirty="0"/>
          </a:p>
        </p:txBody>
      </p:sp>
      <p:sp>
        <p:nvSpPr>
          <p:cNvPr id="2" name="Title 1"/>
          <p:cNvSpPr>
            <a:spLocks noGrp="1"/>
          </p:cNvSpPr>
          <p:nvPr>
            <p:ph type="title"/>
          </p:nvPr>
        </p:nvSpPr>
        <p:spPr/>
        <p:txBody>
          <a:bodyPr>
            <a:normAutofit fontScale="90000"/>
          </a:bodyPr>
          <a:lstStyle/>
          <a:p>
            <a:r>
              <a:rPr lang="en-US" dirty="0"/>
              <a:t>Travel Voucher</a:t>
            </a:r>
            <a:br>
              <a:rPr lang="en-US" dirty="0"/>
            </a:br>
            <a:r>
              <a:rPr lang="en-US" dirty="0"/>
              <a:t>Travel Reconciliation 	</a:t>
            </a:r>
          </a:p>
        </p:txBody>
      </p:sp>
    </p:spTree>
    <p:extLst>
      <p:ext uri="{BB962C8B-B14F-4D97-AF65-F5344CB8AC3E}">
        <p14:creationId xmlns:p14="http://schemas.microsoft.com/office/powerpoint/2010/main" val="1008801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pques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2382" y="4937761"/>
            <a:ext cx="3094164" cy="615142"/>
          </a:xfrm>
          <a:prstGeom prst="rect">
            <a:avLst/>
          </a:prstGeom>
        </p:spPr>
      </p:pic>
      <p:pic>
        <p:nvPicPr>
          <p:cNvPr id="6" name="Picture 5" descr="Google Ma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445" y="4758470"/>
            <a:ext cx="2385686" cy="1314883"/>
          </a:xfrm>
          <a:prstGeom prst="rect">
            <a:avLst/>
          </a:prstGeom>
        </p:spPr>
      </p:pic>
      <p:pic>
        <p:nvPicPr>
          <p:cNvPr id="4" name="Picture 3" descr="Document1 - Word"/>
          <p:cNvPicPr>
            <a:picLocks noChangeAspect="1"/>
          </p:cNvPicPr>
          <p:nvPr/>
        </p:nvPicPr>
        <p:blipFill rotWithShape="1">
          <a:blip r:embed="rId5">
            <a:extLst>
              <a:ext uri="{28A0092B-C50C-407E-A947-70E740481C1C}">
                <a14:useLocalDpi xmlns:a14="http://schemas.microsoft.com/office/drawing/2010/main" val="0"/>
              </a:ext>
            </a:extLst>
          </a:blip>
          <a:srcRect l="32494" t="17180" r="36818" b="5442"/>
          <a:stretch/>
        </p:blipFill>
        <p:spPr>
          <a:xfrm>
            <a:off x="7373389" y="1616825"/>
            <a:ext cx="3374968" cy="4641565"/>
          </a:xfrm>
          <a:prstGeom prst="rect">
            <a:avLst/>
          </a:prstGeom>
        </p:spPr>
      </p:pic>
      <p:sp>
        <p:nvSpPr>
          <p:cNvPr id="5" name="Right Arrow 4" descr="Right arrow"/>
          <p:cNvSpPr/>
          <p:nvPr/>
        </p:nvSpPr>
        <p:spPr>
          <a:xfrm>
            <a:off x="3730891" y="280970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066800" y="2873868"/>
            <a:ext cx="10058400" cy="3225339"/>
          </a:xfrm>
        </p:spPr>
        <p:txBody>
          <a:bodyPr/>
          <a:lstStyle/>
          <a:p>
            <a:r>
              <a:rPr lang="en-US" dirty="0"/>
              <a:t>Mileage Worksheet </a:t>
            </a:r>
          </a:p>
          <a:p>
            <a:pPr marL="0" indent="0">
              <a:buNone/>
            </a:pPr>
            <a:endParaRPr lang="en-US" dirty="0"/>
          </a:p>
          <a:p>
            <a:r>
              <a:rPr lang="en-US" dirty="0"/>
              <a:t>A copy of your route via Google Maps or </a:t>
            </a:r>
            <a:r>
              <a:rPr lang="en-US" dirty="0" err="1"/>
              <a:t>mapquest</a:t>
            </a:r>
            <a:endParaRPr lang="en-US" dirty="0"/>
          </a:p>
        </p:txBody>
      </p:sp>
      <p:sp>
        <p:nvSpPr>
          <p:cNvPr id="2" name="Title 1"/>
          <p:cNvSpPr>
            <a:spLocks noGrp="1"/>
          </p:cNvSpPr>
          <p:nvPr>
            <p:ph type="title"/>
          </p:nvPr>
        </p:nvSpPr>
        <p:spPr/>
        <p:txBody>
          <a:bodyPr>
            <a:noAutofit/>
          </a:bodyPr>
          <a:lstStyle/>
          <a:p>
            <a:r>
              <a:rPr lang="en-US" sz="3600" dirty="0"/>
              <a:t>If you are claiming personal vehicle mileage you also need to include the following with your travel voucher : </a:t>
            </a:r>
          </a:p>
        </p:txBody>
      </p:sp>
    </p:spTree>
    <p:extLst>
      <p:ext uri="{BB962C8B-B14F-4D97-AF65-F5344CB8AC3E}">
        <p14:creationId xmlns:p14="http://schemas.microsoft.com/office/powerpoint/2010/main" val="967164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6400" y="607392"/>
            <a:ext cx="2430780" cy="1570543"/>
          </a:xfrm>
        </p:spPr>
        <p:txBody>
          <a:bodyPr>
            <a:normAutofit/>
          </a:bodyPr>
          <a:lstStyle/>
          <a:p>
            <a:r>
              <a:rPr lang="en-US" sz="2000" dirty="0"/>
              <a:t>Amanda Rowley</a:t>
            </a:r>
            <a:br>
              <a:rPr lang="en-US" sz="2000" dirty="0"/>
            </a:br>
            <a:r>
              <a:rPr lang="en-US" sz="1800" dirty="0"/>
              <a:t>Travel Coordinator</a:t>
            </a:r>
            <a:br>
              <a:rPr lang="en-US" sz="1800" dirty="0"/>
            </a:br>
            <a:r>
              <a:rPr lang="en-US" sz="1100" dirty="0"/>
              <a:t>Asst. to the VP for Administration </a:t>
            </a:r>
            <a:br>
              <a:rPr lang="en-US" sz="2000" dirty="0"/>
            </a:br>
            <a:endParaRPr lang="en-US" sz="2000" dirty="0"/>
          </a:p>
        </p:txBody>
      </p:sp>
      <p:sp>
        <p:nvSpPr>
          <p:cNvPr id="3" name="Content Placeholder 2"/>
          <p:cNvSpPr>
            <a:spLocks noGrp="1"/>
          </p:cNvSpPr>
          <p:nvPr>
            <p:ph idx="1"/>
          </p:nvPr>
        </p:nvSpPr>
        <p:spPr>
          <a:xfrm>
            <a:off x="790575" y="2177934"/>
            <a:ext cx="7562850" cy="2718261"/>
          </a:xfrm>
        </p:spPr>
        <p:txBody>
          <a:bodyPr/>
          <a:lstStyle/>
          <a:p>
            <a:pPr marL="0" indent="0">
              <a:buNone/>
            </a:pPr>
            <a:r>
              <a:rPr lang="en-US" dirty="0"/>
              <a:t>This training is just a “brief” overview of some of the various travel policies and procedures. </a:t>
            </a:r>
          </a:p>
          <a:p>
            <a:pPr marL="0" indent="0">
              <a:buNone/>
            </a:pPr>
            <a:endParaRPr lang="en-US" dirty="0"/>
          </a:p>
          <a:p>
            <a:pPr marL="0" indent="0">
              <a:buNone/>
            </a:pPr>
            <a:r>
              <a:rPr lang="en-US" dirty="0"/>
              <a:t>Once you apply for a NYS Travel card, you will be required to go through a “in depth” training of all travel policies and procedures with the travel coordinator before you are able to make charges to the card. </a:t>
            </a:r>
          </a:p>
          <a:p>
            <a:pPr marL="0" indent="0">
              <a:buNone/>
            </a:pPr>
            <a:endParaRPr lang="en-US" dirty="0"/>
          </a:p>
        </p:txBody>
      </p:sp>
      <p:sp>
        <p:nvSpPr>
          <p:cNvPr id="4" name="Text Placeholder 3"/>
          <p:cNvSpPr>
            <a:spLocks noGrp="1"/>
          </p:cNvSpPr>
          <p:nvPr>
            <p:ph type="body" sz="half" idx="2"/>
          </p:nvPr>
        </p:nvSpPr>
        <p:spPr>
          <a:xfrm>
            <a:off x="9296400" y="1961804"/>
            <a:ext cx="2430780" cy="1163781"/>
          </a:xfrm>
        </p:spPr>
        <p:txBody>
          <a:bodyPr/>
          <a:lstStyle/>
          <a:p>
            <a:r>
              <a:rPr lang="en-US" dirty="0"/>
              <a:t>315-386-7559</a:t>
            </a:r>
          </a:p>
          <a:p>
            <a:r>
              <a:rPr lang="en-US" dirty="0">
                <a:hlinkClick r:id="rId3"/>
              </a:rPr>
              <a:t>rowleya@canton.edu</a:t>
            </a:r>
            <a:r>
              <a:rPr lang="en-US" dirty="0"/>
              <a:t> </a:t>
            </a:r>
          </a:p>
          <a:p>
            <a:r>
              <a:rPr lang="en-US" dirty="0">
                <a:hlinkClick r:id="rId4"/>
              </a:rPr>
              <a:t>www.canton.edu/travel</a:t>
            </a:r>
            <a:endParaRPr lang="en-US" dirty="0"/>
          </a:p>
          <a:p>
            <a:endParaRPr lang="en-US" dirty="0"/>
          </a:p>
        </p:txBody>
      </p:sp>
      <p:pic>
        <p:nvPicPr>
          <p:cNvPr id="6" name="Picture 5" descr="Kangaroo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6400" y="3276600"/>
            <a:ext cx="2298473" cy="3188930"/>
          </a:xfrm>
          <a:prstGeom prst="rect">
            <a:avLst/>
          </a:prstGeom>
        </p:spPr>
      </p:pic>
    </p:spTree>
    <p:extLst>
      <p:ext uri="{BB962C8B-B14F-4D97-AF65-F5344CB8AC3E}">
        <p14:creationId xmlns:p14="http://schemas.microsoft.com/office/powerpoint/2010/main" val="1225922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the Trip		</a:t>
            </a:r>
          </a:p>
        </p:txBody>
      </p:sp>
      <p:sp>
        <p:nvSpPr>
          <p:cNvPr id="6" name="Content Placeholder 5"/>
          <p:cNvSpPr>
            <a:spLocks noGrp="1"/>
          </p:cNvSpPr>
          <p:nvPr>
            <p:ph idx="1"/>
          </p:nvPr>
        </p:nvSpPr>
        <p:spPr>
          <a:xfrm>
            <a:off x="1066800" y="1471353"/>
            <a:ext cx="10058400" cy="4563688"/>
          </a:xfrm>
        </p:spPr>
        <p:txBody>
          <a:bodyPr/>
          <a:lstStyle/>
          <a:p>
            <a:pPr marL="0" indent="0">
              <a:buNone/>
            </a:pPr>
            <a:endParaRPr lang="en-US" dirty="0"/>
          </a:p>
          <a:p>
            <a:pPr marL="0" indent="0">
              <a:buNone/>
            </a:pPr>
            <a:r>
              <a:rPr lang="en-US" dirty="0"/>
              <a:t>Before any travel for the state of NY: </a:t>
            </a:r>
          </a:p>
          <a:p>
            <a:endParaRPr lang="en-US" dirty="0"/>
          </a:p>
          <a:p>
            <a:pPr lvl="1"/>
            <a:r>
              <a:rPr lang="en-US" dirty="0"/>
              <a:t>Apply for a NYS VISA travel card.  This reduces the amount of unnecessary out-of-pocket expenses and employee reimbursements. </a:t>
            </a:r>
          </a:p>
          <a:p>
            <a:pPr lvl="1"/>
            <a:r>
              <a:rPr lang="en-US" dirty="0"/>
              <a:t>Complete a T1 (Travel Authorization form)  this is an estimate to help determine the cost of your trip.</a:t>
            </a:r>
          </a:p>
          <a:p>
            <a:pPr lvl="1"/>
            <a:r>
              <a:rPr lang="en-US" dirty="0"/>
              <a:t>Travel arrangements should always be made in the best interest of the state.</a:t>
            </a:r>
          </a:p>
          <a:p>
            <a:pPr lvl="1"/>
            <a:endParaRPr lang="en-US" dirty="0"/>
          </a:p>
          <a:p>
            <a:pPr lvl="1"/>
            <a:endParaRPr lang="en-US" dirty="0"/>
          </a:p>
        </p:txBody>
      </p:sp>
      <p:sp>
        <p:nvSpPr>
          <p:cNvPr id="9" name="Rectangle 8"/>
          <p:cNvSpPr/>
          <p:nvPr/>
        </p:nvSpPr>
        <p:spPr>
          <a:xfrm>
            <a:off x="4583083" y="4339245"/>
            <a:ext cx="3025833" cy="20341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Learn more at </a:t>
            </a:r>
            <a:r>
              <a:rPr lang="en-US" dirty="0">
                <a:hlinkClick r:id="rId2"/>
              </a:rPr>
              <a:t>www.canton.edu/travel</a:t>
            </a:r>
            <a:r>
              <a:rPr lang="en-US" dirty="0"/>
              <a:t> </a:t>
            </a:r>
          </a:p>
        </p:txBody>
      </p:sp>
    </p:spTree>
    <p:extLst>
      <p:ext uri="{BB962C8B-B14F-4D97-AF65-F5344CB8AC3E}">
        <p14:creationId xmlns:p14="http://schemas.microsoft.com/office/powerpoint/2010/main" val="1585573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976743" y="2298469"/>
            <a:ext cx="5419900" cy="2169624"/>
          </a:xfrm>
        </p:spPr>
        <p:txBody>
          <a:bodyPr>
            <a:normAutofit/>
          </a:bodyPr>
          <a:lstStyle/>
          <a:p>
            <a:r>
              <a:rPr lang="en-US" sz="3200" dirty="0"/>
              <a:t>Travel Card Application </a:t>
            </a:r>
          </a:p>
        </p:txBody>
      </p:sp>
      <p:pic>
        <p:nvPicPr>
          <p:cNvPr id="4" name="Content Placeholder 3" descr="T-Card application"/>
          <p:cNvPicPr>
            <a:picLocks noGrp="1" noChangeAspect="1"/>
          </p:cNvPicPr>
          <p:nvPr>
            <p:ph idx="1"/>
          </p:nvPr>
        </p:nvPicPr>
        <p:blipFill rotWithShape="1">
          <a:blip r:embed="rId2"/>
          <a:srcRect l="64286" t="15406" r="14837" b="10635"/>
          <a:stretch/>
        </p:blipFill>
        <p:spPr>
          <a:xfrm>
            <a:off x="3241965" y="800536"/>
            <a:ext cx="5245329" cy="5226191"/>
          </a:xfrm>
          <a:prstGeom prst="rect">
            <a:avLst/>
          </a:prstGeom>
        </p:spPr>
      </p:pic>
    </p:spTree>
    <p:extLst>
      <p:ext uri="{BB962C8B-B14F-4D97-AF65-F5344CB8AC3E}">
        <p14:creationId xmlns:p14="http://schemas.microsoft.com/office/powerpoint/2010/main" val="4210037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205" y="540327"/>
            <a:ext cx="5943599" cy="5810597"/>
          </a:xfrm>
        </p:spPr>
        <p:txBody>
          <a:bodyPr>
            <a:normAutofit/>
          </a:bodyPr>
          <a:lstStyle/>
          <a:p>
            <a:r>
              <a:rPr lang="en-US" sz="2800" b="1" dirty="0"/>
              <a:t>T1 – Travel Request Form  </a:t>
            </a:r>
            <a:br>
              <a:rPr lang="en-US" sz="2800" b="1" dirty="0"/>
            </a:br>
            <a:r>
              <a:rPr lang="en-US" sz="2800" b="1" dirty="0"/>
              <a:t>Trip Authorization</a:t>
            </a:r>
            <a:br>
              <a:rPr lang="en-US" sz="2000" dirty="0"/>
            </a:br>
            <a:br>
              <a:rPr lang="en-US" sz="2000" dirty="0"/>
            </a:br>
            <a:r>
              <a:rPr lang="en-US" sz="1600" dirty="0"/>
              <a:t>●Must be received by the travel office 2 weeks prior to travel</a:t>
            </a:r>
            <a:br>
              <a:rPr lang="en-US" sz="1600" dirty="0"/>
            </a:br>
            <a:br>
              <a:rPr lang="en-US" sz="1600" dirty="0"/>
            </a:br>
            <a:r>
              <a:rPr lang="en-US" sz="1600" dirty="0"/>
              <a:t>● The form must be fully completed! This includes: name, dates, destination, purpose of trip, all cost estimates</a:t>
            </a:r>
            <a:br>
              <a:rPr lang="en-US" sz="1600" dirty="0"/>
            </a:br>
            <a:br>
              <a:rPr lang="en-US" sz="1600" dirty="0"/>
            </a:br>
            <a:r>
              <a:rPr lang="en-US" sz="1600" dirty="0"/>
              <a:t>●Check per diem rates for the area you are traveling to:    </a:t>
            </a:r>
            <a:r>
              <a:rPr lang="en-US" sz="1600" dirty="0">
                <a:hlinkClick r:id="rId2"/>
              </a:rPr>
              <a:t>https://www.gsa.gov/travel/plan-book/per-diem-rates</a:t>
            </a:r>
            <a:br>
              <a:rPr lang="en-US" sz="1600" dirty="0"/>
            </a:br>
            <a:br>
              <a:rPr lang="en-US" sz="1600" dirty="0"/>
            </a:br>
            <a:r>
              <a:rPr lang="en-US" sz="1600" dirty="0"/>
              <a:t>●The form must include account number and all signatures – including VP signature if trip is out of state</a:t>
            </a:r>
            <a:br>
              <a:rPr lang="en-US" sz="1600" dirty="0"/>
            </a:br>
            <a:br>
              <a:rPr lang="en-US" sz="1600" dirty="0"/>
            </a:br>
            <a:r>
              <a:rPr lang="en-US" sz="1600" dirty="0"/>
              <a:t>●No charges should be made to the travel card until the T1 has </a:t>
            </a:r>
            <a:r>
              <a:rPr lang="en-US" sz="1600" u="sng" dirty="0"/>
              <a:t>all signature approvals</a:t>
            </a:r>
            <a:br>
              <a:rPr lang="en-US" sz="1600" u="sng" dirty="0"/>
            </a:br>
            <a:br>
              <a:rPr lang="en-US" sz="1600" dirty="0"/>
            </a:br>
            <a:r>
              <a:rPr lang="en-US" sz="1600" dirty="0"/>
              <a:t>●If charges are made to the card, prior to receiving the proper approvals you could be personally responsible for those charges</a:t>
            </a:r>
          </a:p>
        </p:txBody>
      </p:sp>
      <p:pic>
        <p:nvPicPr>
          <p:cNvPr id="10" name="Content Placeholder 9" descr="T1.docx - Word"/>
          <p:cNvPicPr>
            <a:picLocks noGrp="1" noChangeAspect="1"/>
          </p:cNvPicPr>
          <p:nvPr>
            <p:ph idx="1"/>
          </p:nvPr>
        </p:nvPicPr>
        <p:blipFill rotWithShape="1">
          <a:blip r:embed="rId3">
            <a:extLst>
              <a:ext uri="{28A0092B-C50C-407E-A947-70E740481C1C}">
                <a14:useLocalDpi xmlns:a14="http://schemas.microsoft.com/office/drawing/2010/main" val="0"/>
              </a:ext>
            </a:extLst>
          </a:blip>
          <a:srcRect l="31743" t="15002" r="33319" b="4244"/>
          <a:stretch/>
        </p:blipFill>
        <p:spPr>
          <a:xfrm>
            <a:off x="6882937" y="540327"/>
            <a:ext cx="4513811" cy="5690676"/>
          </a:xfrm>
        </p:spPr>
      </p:pic>
    </p:spTree>
    <p:extLst>
      <p:ext uri="{BB962C8B-B14F-4D97-AF65-F5344CB8AC3E}">
        <p14:creationId xmlns:p14="http://schemas.microsoft.com/office/powerpoint/2010/main" val="868155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completing your T1, consider: </a:t>
            </a:r>
          </a:p>
        </p:txBody>
      </p:sp>
      <p:sp>
        <p:nvSpPr>
          <p:cNvPr id="3" name="Content Placeholder 2"/>
          <p:cNvSpPr>
            <a:spLocks noGrp="1"/>
          </p:cNvSpPr>
          <p:nvPr>
            <p:ph idx="1"/>
          </p:nvPr>
        </p:nvSpPr>
        <p:spPr>
          <a:xfrm>
            <a:off x="1066800" y="1729047"/>
            <a:ext cx="10058400" cy="4530437"/>
          </a:xfrm>
        </p:spPr>
        <p:txBody>
          <a:bodyPr>
            <a:normAutofit lnSpcReduction="10000"/>
          </a:bodyPr>
          <a:lstStyle/>
          <a:p>
            <a:pPr marL="0" indent="0">
              <a:buNone/>
            </a:pPr>
            <a:r>
              <a:rPr lang="en-US" sz="2000" b="1" dirty="0"/>
              <a:t>What mode of transportation will you take? </a:t>
            </a:r>
          </a:p>
          <a:p>
            <a:pPr marL="0" indent="0">
              <a:buNone/>
            </a:pPr>
            <a:endParaRPr lang="en-US" sz="1200" dirty="0"/>
          </a:p>
          <a:p>
            <a:pPr lvl="1"/>
            <a:r>
              <a:rPr lang="en-US" b="1" dirty="0"/>
              <a:t>State Car </a:t>
            </a:r>
            <a:r>
              <a:rPr lang="en-US" dirty="0"/>
              <a:t>– </a:t>
            </a:r>
          </a:p>
          <a:p>
            <a:pPr lvl="2"/>
            <a:r>
              <a:rPr lang="en-US" dirty="0"/>
              <a:t>Must be LENS approved</a:t>
            </a:r>
          </a:p>
          <a:p>
            <a:pPr lvl="2"/>
            <a:r>
              <a:rPr lang="en-US" dirty="0"/>
              <a:t>Only NYS employees are able to ride in the Fleet vehicles</a:t>
            </a:r>
          </a:p>
          <a:p>
            <a:pPr marL="548640" lvl="2" indent="0">
              <a:buNone/>
            </a:pPr>
            <a:endParaRPr lang="en-US" sz="1200" dirty="0"/>
          </a:p>
          <a:p>
            <a:pPr lvl="1"/>
            <a:r>
              <a:rPr lang="en-US" b="1" dirty="0"/>
              <a:t>Rental</a:t>
            </a:r>
            <a:r>
              <a:rPr lang="en-US" dirty="0"/>
              <a:t> – </a:t>
            </a:r>
          </a:p>
          <a:p>
            <a:pPr lvl="2"/>
            <a:r>
              <a:rPr lang="en-US" dirty="0"/>
              <a:t>Use a Contract Vendor – (Enterprise or Hertz) and make sure you’re getting contract pricing!</a:t>
            </a:r>
          </a:p>
          <a:p>
            <a:pPr lvl="2"/>
            <a:r>
              <a:rPr lang="en-US" dirty="0"/>
              <a:t>Make sure you are charging the rental to your travel card, and not direct billing SUNY Canton </a:t>
            </a:r>
          </a:p>
          <a:p>
            <a:pPr lvl="2"/>
            <a:r>
              <a:rPr lang="en-US" dirty="0"/>
              <a:t>Do NOT purchase additional insurance when using the travel card</a:t>
            </a:r>
          </a:p>
          <a:p>
            <a:pPr marL="548640" lvl="2" indent="0">
              <a:buNone/>
            </a:pPr>
            <a:endParaRPr lang="en-US" dirty="0"/>
          </a:p>
          <a:p>
            <a:pPr lvl="1"/>
            <a:r>
              <a:rPr lang="en-US" b="1" dirty="0"/>
              <a:t>Airfare</a:t>
            </a:r>
            <a:r>
              <a:rPr lang="en-US" dirty="0"/>
              <a:t> -</a:t>
            </a:r>
          </a:p>
          <a:p>
            <a:pPr lvl="2"/>
            <a:r>
              <a:rPr lang="en-US" dirty="0"/>
              <a:t>We use the services of Child Travel NY (also known as Direct Travel or Concur) </a:t>
            </a:r>
          </a:p>
          <a:p>
            <a:pPr lvl="2"/>
            <a:r>
              <a:rPr lang="en-US" dirty="0"/>
              <a:t>You should not be using any .com’s to book airfare unless you can save &gt;$200</a:t>
            </a:r>
          </a:p>
          <a:p>
            <a:pPr lvl="2"/>
            <a:r>
              <a:rPr lang="en-US" dirty="0"/>
              <a:t>Airfare can only be put on a travel card. You can not be personally </a:t>
            </a:r>
          </a:p>
          <a:p>
            <a:pPr marL="548640" lvl="2" indent="0">
              <a:buNone/>
            </a:pPr>
            <a:r>
              <a:rPr lang="en-US" dirty="0"/>
              <a:t>    reimbursed for airfare!</a:t>
            </a:r>
          </a:p>
          <a:p>
            <a:pPr lvl="1"/>
            <a:endParaRPr lang="en-US" dirty="0"/>
          </a:p>
          <a:p>
            <a:endParaRPr lang="en-US" dirty="0"/>
          </a:p>
        </p:txBody>
      </p:sp>
      <p:pic>
        <p:nvPicPr>
          <p:cNvPr id="4" name="Picture 3" descr="enterpris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2487" y="1804081"/>
            <a:ext cx="2101125" cy="420225"/>
          </a:xfrm>
          <a:prstGeom prst="rect">
            <a:avLst/>
          </a:prstGeom>
        </p:spPr>
      </p:pic>
      <p:pic>
        <p:nvPicPr>
          <p:cNvPr id="5" name="Picture 4" descr="National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1584" y="2653182"/>
            <a:ext cx="1309947" cy="421054"/>
          </a:xfrm>
          <a:prstGeom prst="rect">
            <a:avLst/>
          </a:prstGeom>
        </p:spPr>
      </p:pic>
      <p:pic>
        <p:nvPicPr>
          <p:cNvPr id="6" name="Picture 5" descr="Hertz"/>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1651" y="3362396"/>
            <a:ext cx="1503998" cy="568635"/>
          </a:xfrm>
          <a:prstGeom prst="rect">
            <a:avLst/>
          </a:prstGeom>
        </p:spPr>
      </p:pic>
      <p:pic>
        <p:nvPicPr>
          <p:cNvPr id="7" name="Picture 6" descr="Direct Travel logo"/>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17778" y="4393877"/>
            <a:ext cx="2993311" cy="1247213"/>
          </a:xfrm>
          <a:prstGeom prst="rect">
            <a:avLst/>
          </a:prstGeom>
        </p:spPr>
      </p:pic>
    </p:spTree>
    <p:extLst>
      <p:ext uri="{BB962C8B-B14F-4D97-AF65-F5344CB8AC3E}">
        <p14:creationId xmlns:p14="http://schemas.microsoft.com/office/powerpoint/2010/main" val="2103792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2480" y="1637608"/>
            <a:ext cx="3221734" cy="3871903"/>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923" y="1778925"/>
            <a:ext cx="3087175" cy="3730586"/>
          </a:xfrm>
          <a:prstGeom prst="rect">
            <a:avLst/>
          </a:prstGeom>
        </p:spPr>
      </p:pic>
      <p:sp>
        <p:nvSpPr>
          <p:cNvPr id="5" name="TextBox 4"/>
          <p:cNvSpPr txBox="1"/>
          <p:nvPr/>
        </p:nvSpPr>
        <p:spPr>
          <a:xfrm>
            <a:off x="1013988" y="5758004"/>
            <a:ext cx="2725092" cy="369332"/>
          </a:xfrm>
          <a:prstGeom prst="rect">
            <a:avLst/>
          </a:prstGeom>
          <a:noFill/>
        </p:spPr>
        <p:txBody>
          <a:bodyPr wrap="square" rtlCol="0">
            <a:spAutoFit/>
          </a:bodyPr>
          <a:lstStyle/>
          <a:p>
            <a:r>
              <a:rPr lang="en-US" dirty="0"/>
              <a:t>Tax Exempt Form </a:t>
            </a:r>
          </a:p>
        </p:txBody>
      </p:sp>
      <p:sp>
        <p:nvSpPr>
          <p:cNvPr id="7" name="Down Arrow 6" descr="Up arrow"/>
          <p:cNvSpPr/>
          <p:nvPr/>
        </p:nvSpPr>
        <p:spPr>
          <a:xfrm rot="10800000">
            <a:off x="3098179" y="5649306"/>
            <a:ext cx="334979" cy="5867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609846" y="5758005"/>
            <a:ext cx="2951429" cy="646331"/>
          </a:xfrm>
          <a:prstGeom prst="rect">
            <a:avLst/>
          </a:prstGeom>
          <a:noFill/>
        </p:spPr>
        <p:txBody>
          <a:bodyPr wrap="square" rtlCol="0">
            <a:spAutoFit/>
          </a:bodyPr>
          <a:lstStyle/>
          <a:p>
            <a:r>
              <a:rPr lang="en-US" dirty="0"/>
              <a:t>Over-the-max Justification Form</a:t>
            </a:r>
          </a:p>
        </p:txBody>
      </p:sp>
      <p:sp>
        <p:nvSpPr>
          <p:cNvPr id="9" name="Down Arrow 8" descr="Up arrow"/>
          <p:cNvSpPr/>
          <p:nvPr/>
        </p:nvSpPr>
        <p:spPr>
          <a:xfrm rot="10800000">
            <a:off x="10916969" y="5649306"/>
            <a:ext cx="334979" cy="5867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91099" y="1074820"/>
            <a:ext cx="4663440" cy="4773719"/>
          </a:xfrm>
        </p:spPr>
        <p:txBody>
          <a:bodyPr>
            <a:normAutofit/>
          </a:bodyPr>
          <a:lstStyle/>
          <a:p>
            <a:pPr lvl="1" algn="ctr"/>
            <a:r>
              <a:rPr lang="en-US" dirty="0"/>
              <a:t>Be sure to get Tax Exempt and the State Rate when booking lodging!  It is best to call the hotel directly, because most .com’s will charge you tax, and it is difficult to get that tax removed. </a:t>
            </a:r>
            <a:br>
              <a:rPr lang="en-US" dirty="0"/>
            </a:br>
            <a:endParaRPr lang="en-US" dirty="0"/>
          </a:p>
          <a:p>
            <a:pPr lvl="1" algn="ctr"/>
            <a:r>
              <a:rPr lang="en-US" dirty="0"/>
              <a:t>If you can not find the state rate when booking your reservation, you must complete an over-the max justification form and get approval PRIOR to the trip.</a:t>
            </a:r>
            <a:br>
              <a:rPr lang="en-US" dirty="0"/>
            </a:br>
            <a:endParaRPr lang="en-US" dirty="0"/>
          </a:p>
          <a:p>
            <a:pPr lvl="1" algn="ctr"/>
            <a:r>
              <a:rPr lang="en-US" dirty="0"/>
              <a:t>We are also TAX EXEMPT in the following states: California, Florida, Maine, Missouri, New Jersey, North Dakota, and Rhode Island. </a:t>
            </a:r>
          </a:p>
        </p:txBody>
      </p:sp>
      <p:sp>
        <p:nvSpPr>
          <p:cNvPr id="2" name="Title 1">
            <a:extLst>
              <a:ext uri="{FF2B5EF4-FFF2-40B4-BE49-F238E27FC236}">
                <a16:creationId xmlns:a16="http://schemas.microsoft.com/office/drawing/2014/main" id="{934D0E4B-EE47-0B40-8287-2A3470E0079F}"/>
              </a:ext>
            </a:extLst>
          </p:cNvPr>
          <p:cNvSpPr>
            <a:spLocks noGrp="1"/>
          </p:cNvSpPr>
          <p:nvPr>
            <p:ph type="title"/>
          </p:nvPr>
        </p:nvSpPr>
        <p:spPr>
          <a:xfrm>
            <a:off x="4122870" y="248016"/>
            <a:ext cx="4663439" cy="1136331"/>
          </a:xfrm>
        </p:spPr>
        <p:txBody>
          <a:bodyPr>
            <a:normAutofit/>
          </a:bodyPr>
          <a:lstStyle/>
          <a:p>
            <a:r>
              <a:rPr lang="en-US" sz="2400" dirty="0"/>
              <a:t>Where will you be lodging?</a:t>
            </a:r>
          </a:p>
        </p:txBody>
      </p:sp>
    </p:spTree>
    <p:extLst>
      <p:ext uri="{BB962C8B-B14F-4D97-AF65-F5344CB8AC3E}">
        <p14:creationId xmlns:p14="http://schemas.microsoft.com/office/powerpoint/2010/main" val="3469416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5907578" cy="1371600"/>
          </a:xfrm>
        </p:spPr>
        <p:txBody>
          <a:bodyPr/>
          <a:lstStyle/>
          <a:p>
            <a:r>
              <a:rPr lang="en-US" dirty="0"/>
              <a:t>Registration Fees:	</a:t>
            </a:r>
          </a:p>
        </p:txBody>
      </p:sp>
      <p:sp>
        <p:nvSpPr>
          <p:cNvPr id="3" name="Content Placeholder 2"/>
          <p:cNvSpPr>
            <a:spLocks noGrp="1"/>
          </p:cNvSpPr>
          <p:nvPr>
            <p:ph idx="1"/>
          </p:nvPr>
        </p:nvSpPr>
        <p:spPr>
          <a:xfrm>
            <a:off x="1066799" y="2103120"/>
            <a:ext cx="10122131" cy="3275215"/>
          </a:xfrm>
        </p:spPr>
        <p:txBody>
          <a:bodyPr>
            <a:normAutofit lnSpcReduction="10000"/>
          </a:bodyPr>
          <a:lstStyle/>
          <a:p>
            <a:pPr marL="0" indent="0">
              <a:buNone/>
            </a:pPr>
            <a:r>
              <a:rPr lang="en-US" dirty="0"/>
              <a:t>1. 	If an in person conference, registration and conference fees should be paid via 	Travel Card when possible (First Preference)  Virtual conferences can not be  	paid with a travel card because you are not travelling to attend! </a:t>
            </a:r>
          </a:p>
          <a:p>
            <a:pPr marL="0" indent="0">
              <a:buNone/>
            </a:pPr>
            <a:r>
              <a:rPr lang="en-US" dirty="0"/>
              <a:t>2.	Can be paid via check, but we need to have 2 weeks processing time and the     	following information:</a:t>
            </a:r>
          </a:p>
          <a:p>
            <a:pPr lvl="5">
              <a:buClrTx/>
              <a:buFont typeface="Wingdings" panose="05000000000000000000" pitchFamily="2" charset="2"/>
              <a:buChar char="ü"/>
            </a:pPr>
            <a:r>
              <a:rPr lang="en-US" dirty="0"/>
              <a:t>Payee Name</a:t>
            </a:r>
          </a:p>
          <a:p>
            <a:pPr lvl="5">
              <a:buClrTx/>
              <a:buFont typeface="Wingdings" panose="05000000000000000000" pitchFamily="2" charset="2"/>
              <a:buChar char="ü"/>
            </a:pPr>
            <a:r>
              <a:rPr lang="en-US" dirty="0"/>
              <a:t>Federal ID</a:t>
            </a:r>
          </a:p>
          <a:p>
            <a:pPr lvl="5">
              <a:buClrTx/>
              <a:buFont typeface="Wingdings" panose="05000000000000000000" pitchFamily="2" charset="2"/>
              <a:buChar char="ü"/>
            </a:pPr>
            <a:r>
              <a:rPr lang="en-US" dirty="0"/>
              <a:t>Address</a:t>
            </a:r>
          </a:p>
          <a:p>
            <a:pPr lvl="5">
              <a:buClrTx/>
              <a:buFont typeface="Wingdings" panose="05000000000000000000" pitchFamily="2" charset="2"/>
              <a:buChar char="ü"/>
            </a:pPr>
            <a:r>
              <a:rPr lang="en-US" dirty="0"/>
              <a:t>A copy of your registration form </a:t>
            </a:r>
          </a:p>
          <a:p>
            <a:pPr marL="0" indent="0">
              <a:buNone/>
            </a:pPr>
            <a:r>
              <a:rPr lang="en-US" dirty="0"/>
              <a:t>3.	Could also be paid via Purchasing card</a:t>
            </a:r>
          </a:p>
          <a:p>
            <a:pPr marL="0" indent="0">
              <a:buNone/>
            </a:pPr>
            <a:r>
              <a:rPr lang="en-US" dirty="0"/>
              <a:t>4.	Can be paid personally and get reimbursed after the trip (last resort)  </a:t>
            </a:r>
          </a:p>
        </p:txBody>
      </p:sp>
      <p:pic>
        <p:nvPicPr>
          <p:cNvPr id="4" name="Picture 3" descr="SUNY Canton logo">
            <a:extLst>
              <a:ext uri="{FF2B5EF4-FFF2-40B4-BE49-F238E27FC236}">
                <a16:creationId xmlns:a16="http://schemas.microsoft.com/office/drawing/2014/main" id="{00000000-0008-0000-0000-000002000000}"/>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10025149" y="5544589"/>
            <a:ext cx="1321442" cy="490451"/>
          </a:xfrm>
          <a:prstGeom prst="rect">
            <a:avLst/>
          </a:prstGeom>
          <a:noFill/>
          <a:ln w="9525">
            <a:noFill/>
            <a:miter lim="800000"/>
            <a:headEnd/>
            <a:tailEnd/>
          </a:ln>
        </p:spPr>
      </p:pic>
    </p:spTree>
    <p:extLst>
      <p:ext uri="{BB962C8B-B14F-4D97-AF65-F5344CB8AC3E}">
        <p14:creationId xmlns:p14="http://schemas.microsoft.com/office/powerpoint/2010/main" val="324505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Charges that can be put on a Travel Card:</a:t>
            </a:r>
          </a:p>
        </p:txBody>
      </p:sp>
      <p:sp>
        <p:nvSpPr>
          <p:cNvPr id="3" name="Content Placeholder 2"/>
          <p:cNvSpPr>
            <a:spLocks noGrp="1"/>
          </p:cNvSpPr>
          <p:nvPr>
            <p:ph idx="1"/>
          </p:nvPr>
        </p:nvSpPr>
        <p:spPr/>
        <p:txBody>
          <a:bodyPr numCol="2">
            <a:normAutofit/>
          </a:bodyPr>
          <a:lstStyle/>
          <a:p>
            <a:r>
              <a:rPr lang="en-US" dirty="0"/>
              <a:t>Registration/Conference Fees Lodging</a:t>
            </a:r>
          </a:p>
          <a:p>
            <a:r>
              <a:rPr lang="en-US" dirty="0"/>
              <a:t>Airfare</a:t>
            </a:r>
          </a:p>
          <a:p>
            <a:r>
              <a:rPr lang="en-US" dirty="0"/>
              <a:t>Train/Bus </a:t>
            </a:r>
          </a:p>
          <a:p>
            <a:r>
              <a:rPr lang="en-US" dirty="0"/>
              <a:t>Rental Vehicle</a:t>
            </a:r>
          </a:p>
          <a:p>
            <a:endParaRPr lang="en-US" dirty="0"/>
          </a:p>
          <a:p>
            <a:endParaRPr lang="en-US" dirty="0"/>
          </a:p>
          <a:p>
            <a:endParaRPr lang="en-US" dirty="0"/>
          </a:p>
          <a:p>
            <a:endParaRPr lang="en-US" dirty="0"/>
          </a:p>
          <a:p>
            <a:endParaRPr lang="en-US" dirty="0"/>
          </a:p>
          <a:p>
            <a:endParaRPr lang="en-US" dirty="0"/>
          </a:p>
          <a:p>
            <a:r>
              <a:rPr lang="en-US" dirty="0"/>
              <a:t>Fuel for rental or state car only</a:t>
            </a:r>
          </a:p>
          <a:p>
            <a:r>
              <a:rPr lang="en-US" dirty="0"/>
              <a:t>Meals</a:t>
            </a:r>
          </a:p>
          <a:p>
            <a:r>
              <a:rPr lang="en-US" dirty="0"/>
              <a:t>Parking</a:t>
            </a:r>
          </a:p>
          <a:p>
            <a:r>
              <a:rPr lang="en-US" dirty="0"/>
              <a:t>Baggage</a:t>
            </a:r>
          </a:p>
          <a:p>
            <a:r>
              <a:rPr lang="en-US" dirty="0"/>
              <a:t>Tolls</a:t>
            </a:r>
          </a:p>
          <a:p>
            <a:r>
              <a:rPr lang="en-US" dirty="0"/>
              <a:t>Taxi/Uber</a:t>
            </a:r>
          </a:p>
          <a:p>
            <a:pPr marL="0" indent="0">
              <a:buNone/>
            </a:pPr>
            <a:endParaRPr lang="en-US" dirty="0"/>
          </a:p>
          <a:p>
            <a:pPr marL="0" indent="0">
              <a:buNone/>
            </a:pPr>
            <a:endParaRPr lang="en-US" dirty="0"/>
          </a:p>
        </p:txBody>
      </p:sp>
      <p:sp>
        <p:nvSpPr>
          <p:cNvPr id="4" name="Rectangle 3"/>
          <p:cNvSpPr/>
          <p:nvPr/>
        </p:nvSpPr>
        <p:spPr>
          <a:xfrm>
            <a:off x="1257992" y="4069080"/>
            <a:ext cx="4078779" cy="1645920"/>
          </a:xfrm>
          <a:prstGeom prst="rect">
            <a:avLst/>
          </a:prstGeom>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ONLY YOUR OWN EXPENSES </a:t>
            </a:r>
          </a:p>
          <a:p>
            <a:pPr algn="ctr"/>
            <a:r>
              <a:rPr lang="en-US" dirty="0"/>
              <a:t>ON YOUR OWN CARD! </a:t>
            </a:r>
          </a:p>
        </p:txBody>
      </p:sp>
    </p:spTree>
    <p:extLst>
      <p:ext uri="{BB962C8B-B14F-4D97-AF65-F5344CB8AC3E}">
        <p14:creationId xmlns:p14="http://schemas.microsoft.com/office/powerpoint/2010/main" val="1928647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Charges that can NOT be put on a travel card: </a:t>
            </a:r>
          </a:p>
        </p:txBody>
      </p:sp>
      <p:sp>
        <p:nvSpPr>
          <p:cNvPr id="3" name="Content Placeholder 2"/>
          <p:cNvSpPr>
            <a:spLocks noGrp="1"/>
          </p:cNvSpPr>
          <p:nvPr>
            <p:ph idx="1"/>
          </p:nvPr>
        </p:nvSpPr>
        <p:spPr/>
        <p:txBody>
          <a:bodyPr/>
          <a:lstStyle/>
          <a:p>
            <a:r>
              <a:rPr lang="en-US" dirty="0"/>
              <a:t>Virtual conferences </a:t>
            </a:r>
          </a:p>
          <a:p>
            <a:r>
              <a:rPr lang="en-US" dirty="0"/>
              <a:t>Alcohol </a:t>
            </a:r>
          </a:p>
          <a:p>
            <a:r>
              <a:rPr lang="en-US" dirty="0"/>
              <a:t>Expenses for another traveler, even if they are another SUNY Canton traveler </a:t>
            </a:r>
          </a:p>
          <a:p>
            <a:r>
              <a:rPr lang="en-US" dirty="0"/>
              <a:t>Any Entertainment of any kind </a:t>
            </a:r>
          </a:p>
          <a:p>
            <a:r>
              <a:rPr lang="en-US" dirty="0"/>
              <a:t>Cash Advances can not be taken out on the card</a:t>
            </a:r>
          </a:p>
          <a:p>
            <a:r>
              <a:rPr lang="en-US" dirty="0"/>
              <a:t>Fuel for your personal vehicle</a:t>
            </a:r>
          </a:p>
          <a:p>
            <a:r>
              <a:rPr lang="en-US" dirty="0"/>
              <a:t>Personal charges</a:t>
            </a:r>
          </a:p>
          <a:p>
            <a:pPr marL="0" indent="0">
              <a:buNone/>
            </a:pPr>
            <a:endParaRPr lang="en-US" dirty="0"/>
          </a:p>
          <a:p>
            <a:endParaRPr lang="en-US" dirty="0"/>
          </a:p>
        </p:txBody>
      </p:sp>
      <p:sp>
        <p:nvSpPr>
          <p:cNvPr id="4" name="Rectangle 3"/>
          <p:cNvSpPr/>
          <p:nvPr/>
        </p:nvSpPr>
        <p:spPr>
          <a:xfrm>
            <a:off x="6686204" y="4069080"/>
            <a:ext cx="4779819" cy="2236123"/>
          </a:xfrm>
          <a:prstGeom prst="rect">
            <a:avLst/>
          </a:prstGeom>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Improper or unauthorized charges may result in mandated reimbursement to the agency by the employee, suspension, loss of privileges related to the card, or disciplinary action</a:t>
            </a:r>
          </a:p>
        </p:txBody>
      </p:sp>
    </p:spTree>
    <p:extLst>
      <p:ext uri="{BB962C8B-B14F-4D97-AF65-F5344CB8AC3E}">
        <p14:creationId xmlns:p14="http://schemas.microsoft.com/office/powerpoint/2010/main" val="25500659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708</TotalTime>
  <Words>914</Words>
  <Application>Microsoft Macintosh PowerPoint</Application>
  <PresentationFormat>Widescreen</PresentationFormat>
  <Paragraphs>92</Paragraphs>
  <Slides>12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Wingdings</vt:lpstr>
      <vt:lpstr>Savon</vt:lpstr>
      <vt:lpstr>SUNY Canton  Travel  Polices &amp; Procedures</vt:lpstr>
      <vt:lpstr>Before the Trip  </vt:lpstr>
      <vt:lpstr>Travel Card Application </vt:lpstr>
      <vt:lpstr>T1 – Travel Request Form   Trip Authorization  ●Must be received by the travel office 2 weeks prior to travel  ● The form must be fully completed! This includes: name, dates, destination, purpose of trip, all cost estimates  ●Check per diem rates for the area you are traveling to:    https://www.gsa.gov/travel/plan-book/per-diem-rates  ●The form must include account number and all signatures – including VP signature if trip is out of state  ●No charges should be made to the travel card until the T1 has all signature approvals  ●If charges are made to the card, prior to receiving the proper approvals you could be personally responsible for those charges</vt:lpstr>
      <vt:lpstr>When completing your T1, consider: </vt:lpstr>
      <vt:lpstr>Where will you be lodging?</vt:lpstr>
      <vt:lpstr>Registration Fees: </vt:lpstr>
      <vt:lpstr>Charges that can be put on a Travel Card:</vt:lpstr>
      <vt:lpstr>Charges that can NOT be put on a travel card: </vt:lpstr>
      <vt:lpstr>Travel Voucher Travel Reconciliation  </vt:lpstr>
      <vt:lpstr>If you are claiming personal vehicle mileage you also need to include the following with your travel voucher : </vt:lpstr>
      <vt:lpstr>Amanda Rowley Travel Coordinator Asst. to the VP for Administration  </vt:lpstr>
    </vt:vector>
  </TitlesOfParts>
  <Company>SUNY Canton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SUNY Canton  Travel  Polices &amp; Procedures</dc:title>
  <dc:creator>Rowley, Amanda</dc:creator>
  <cp:lastModifiedBy>Smith, Travis</cp:lastModifiedBy>
  <cp:revision>29</cp:revision>
  <dcterms:created xsi:type="dcterms:W3CDTF">2019-07-03T13:02:05Z</dcterms:created>
  <dcterms:modified xsi:type="dcterms:W3CDTF">2022-03-01T19:45:19Z</dcterms:modified>
</cp:coreProperties>
</file>